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1" r:id="rId46"/>
    <p:sldId id="302" r:id="rId47"/>
    <p:sldId id="303" r:id="rId48"/>
    <p:sldId id="304" r:id="rId49"/>
    <p:sldId id="305" r:id="rId50"/>
    <p:sldId id="306" r:id="rId51"/>
    <p:sldId id="311" r:id="rId52"/>
    <p:sldId id="312" r:id="rId53"/>
    <p:sldId id="313" r:id="rId54"/>
    <p:sldId id="314" r:id="rId55"/>
    <p:sldId id="315" r:id="rId56"/>
    <p:sldId id="316" r:id="rId57"/>
    <p:sldId id="317" r:id="rId58"/>
    <p:sldId id="318" r:id="rId59"/>
    <p:sldId id="319" r:id="rId60"/>
    <p:sldId id="320" r:id="rId61"/>
    <p:sldId id="321" r:id="rId62"/>
    <p:sldId id="307" r:id="rId63"/>
    <p:sldId id="308" r:id="rId64"/>
    <p:sldId id="309" r:id="rId65"/>
    <p:sldId id="310" r:id="rId6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8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54"/>
      </p:cViewPr>
      <p:guideLst>
        <p:guide orient="horz" pos="2159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jpe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e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jpe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jpe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jpeg>
</file>

<file path=ppt/media/image168.jpeg>
</file>

<file path=ppt/media/image169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207B8-D25D-44ED-BD0E-336640524A05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9A908-D51C-432A-9410-5C6A8DF53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29015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207B8-D25D-44ED-BD0E-336640524A05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9A908-D51C-432A-9410-5C6A8DF53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9810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207B8-D25D-44ED-BD0E-336640524A05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9A908-D51C-432A-9410-5C6A8DF53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929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207B8-D25D-44ED-BD0E-336640524A05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9A908-D51C-432A-9410-5C6A8DF53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6373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207B8-D25D-44ED-BD0E-336640524A05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9A908-D51C-432A-9410-5C6A8DF53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7318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207B8-D25D-44ED-BD0E-336640524A05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9A908-D51C-432A-9410-5C6A8DF53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3920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207B8-D25D-44ED-BD0E-336640524A05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9A908-D51C-432A-9410-5C6A8DF53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062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/>
          <a:srcRect t="737" b="2"/>
          <a:stretch/>
        </p:blipFill>
        <p:spPr>
          <a:xfrm>
            <a:off x="276225" y="1657350"/>
            <a:ext cx="11677650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4518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207B8-D25D-44ED-BD0E-336640524A05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9A908-D51C-432A-9410-5C6A8DF53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171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207B8-D25D-44ED-BD0E-336640524A05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9A908-D51C-432A-9410-5C6A8DF53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155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207B8-D25D-44ED-BD0E-336640524A05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9A908-D51C-432A-9410-5C6A8DF53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339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defRPr>
            </a:lvl1pPr>
          </a:lstStyle>
          <a:p>
            <a:fld id="{938207B8-D25D-44ED-BD0E-336640524A05}" type="datetimeFigureOut">
              <a:rPr lang="ko-KR" altLang="en-US" smtClean="0"/>
              <a:pPr/>
              <a:t>2025-01-03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defRPr>
            </a:lvl1pPr>
          </a:lstStyle>
          <a:p>
            <a:fld id="{D7D9A908-D51C-432A-9410-5C6A8DF53F3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7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5400000">
            <a:off x="5365750" y="-4932195"/>
            <a:ext cx="1460499" cy="11696367"/>
          </a:xfrm>
          <a:prstGeom prst="rect">
            <a:avLst/>
          </a:prstGeom>
        </p:spPr>
      </p:pic>
      <p:cxnSp>
        <p:nvCxnSpPr>
          <p:cNvPr id="10" name="직선 연결선 9"/>
          <p:cNvCxnSpPr/>
          <p:nvPr userDrawn="1"/>
        </p:nvCxnSpPr>
        <p:spPr>
          <a:xfrm>
            <a:off x="838200" y="1665288"/>
            <a:ext cx="10515600" cy="0"/>
          </a:xfrm>
          <a:prstGeom prst="line">
            <a:avLst/>
          </a:prstGeom>
          <a:ln w="19050">
            <a:solidFill>
              <a:srgbClr val="4585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60000">
            <a:off x="2157750" y="505035"/>
            <a:ext cx="16042" cy="860005"/>
          </a:xfrm>
          <a:prstGeom prst="line">
            <a:avLst/>
          </a:prstGeom>
          <a:ln w="19050">
            <a:solidFill>
              <a:srgbClr val="4585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9216571" y="1270557"/>
            <a:ext cx="21372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 err="1" smtClean="0">
                <a:solidFill>
                  <a:schemeClr val="bg1">
                    <a:lumMod val="6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SchoolMeal</a:t>
            </a:r>
            <a:endParaRPr lang="ko-KR" altLang="en-US" sz="1600" b="1" dirty="0">
              <a:solidFill>
                <a:schemeClr val="bg1">
                  <a:lumMod val="6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2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함초롬돋움" panose="020B0604000101010101" pitchFamily="50" charset="-127"/>
          <a:ea typeface="함초롬돋움" panose="020B0604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함초롬돋움" panose="020B0604000101010101" pitchFamily="50" charset="-127"/>
          <a:ea typeface="함초롬돋움" panose="020B0604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함초롬돋움" panose="020B0604000101010101" pitchFamily="50" charset="-127"/>
          <a:ea typeface="함초롬돋움" panose="020B0604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함초롬돋움" panose="020B0604000101010101" pitchFamily="50" charset="-127"/>
          <a:ea typeface="함초롬돋움" panose="020B0604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함초롬돋움" panose="020B0604000101010101" pitchFamily="50" charset="-127"/>
          <a:ea typeface="함초롬돋움" panose="020B0604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함초롬돋움" panose="020B0604000101010101" pitchFamily="50" charset="-127"/>
          <a:ea typeface="함초롬돋움" panose="020B0604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7.png"/><Relationship Id="rId7" Type="http://schemas.openxmlformats.org/officeDocument/2006/relationships/image" Target="../media/image12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9.png"/><Relationship Id="rId3" Type="http://schemas.openxmlformats.org/officeDocument/2006/relationships/image" Target="../media/image104.png"/><Relationship Id="rId7" Type="http://schemas.openxmlformats.org/officeDocument/2006/relationships/image" Target="../media/image108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7.png"/><Relationship Id="rId5" Type="http://schemas.openxmlformats.org/officeDocument/2006/relationships/image" Target="../media/image106.png"/><Relationship Id="rId4" Type="http://schemas.openxmlformats.org/officeDocument/2006/relationships/image" Target="../media/image10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4.png"/><Relationship Id="rId5" Type="http://schemas.openxmlformats.org/officeDocument/2006/relationships/image" Target="../media/image113.png"/><Relationship Id="rId4" Type="http://schemas.openxmlformats.org/officeDocument/2006/relationships/image" Target="../media/image11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png"/><Relationship Id="rId3" Type="http://schemas.openxmlformats.org/officeDocument/2006/relationships/image" Target="../media/image130.png"/><Relationship Id="rId7" Type="http://schemas.openxmlformats.org/officeDocument/2006/relationships/image" Target="../media/image134.png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3.png"/><Relationship Id="rId5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0.png"/><Relationship Id="rId5" Type="http://schemas.openxmlformats.org/officeDocument/2006/relationships/image" Target="../media/image139.png"/><Relationship Id="rId4" Type="http://schemas.openxmlformats.org/officeDocument/2006/relationships/image" Target="../media/image13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5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7.png"/><Relationship Id="rId4" Type="http://schemas.openxmlformats.org/officeDocument/2006/relationships/image" Target="../media/image156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png"/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5.png"/><Relationship Id="rId5" Type="http://schemas.openxmlformats.org/officeDocument/2006/relationships/image" Target="../media/image164.png"/><Relationship Id="rId4" Type="http://schemas.openxmlformats.org/officeDocument/2006/relationships/image" Target="../media/image163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2.jpeg"/><Relationship Id="rId4" Type="http://schemas.openxmlformats.org/officeDocument/2006/relationships/image" Target="../media/image1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jpeg"/><Relationship Id="rId2" Type="http://schemas.openxmlformats.org/officeDocument/2006/relationships/image" Target="../media/image16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9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jpeg"/><Relationship Id="rId18" Type="http://schemas.openxmlformats.org/officeDocument/2006/relationships/image" Target="../media/image4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image" Target="../media/image24.png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11" Type="http://schemas.openxmlformats.org/officeDocument/2006/relationships/image" Target="../media/image33.jpe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19" Type="http://schemas.openxmlformats.org/officeDocument/2006/relationships/image" Target="../media/image41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58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23" y="175126"/>
            <a:ext cx="11719754" cy="620963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87980"/>
              </a:lnSpc>
            </a:pPr>
            <a:r>
              <a:rPr lang="ko-KR" altLang="en-US" sz="7200" b="1" i="0" u="none" strike="noStrike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학교급식 통합 플랫폼</a:t>
            </a:r>
            <a:endParaRPr lang="ko-KR" altLang="ko-KR" sz="7200" b="1" i="0" u="none" strike="noStrike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sz="2800" b="1" dirty="0" err="1" smtClean="0">
                <a:solidFill>
                  <a:schemeClr val="bg2">
                    <a:lumMod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SchoolMeal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3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200" y="6086308"/>
            <a:ext cx="7721600" cy="5969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2550695" y="6293140"/>
            <a:ext cx="70906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chemeClr val="bg1">
                    <a:lumMod val="6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중앙능력개발원</a:t>
            </a:r>
            <a:endParaRPr lang="ko-KR" altLang="en-US" sz="1400" b="1" dirty="0">
              <a:solidFill>
                <a:schemeClr val="bg1">
                  <a:lumMod val="6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363200" y="6375218"/>
            <a:ext cx="1395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2024.01.02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6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753100" y="87313"/>
            <a:ext cx="685800" cy="37719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4196013" y="1803311"/>
            <a:ext cx="3801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b="1" spc="3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2024</a:t>
            </a:r>
            <a:r>
              <a:rPr lang="en-US" altLang="ko-KR" b="1" spc="300" dirty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  </a:t>
            </a:r>
            <a:r>
              <a:rPr lang="en-US" altLang="ko-KR" b="1" spc="3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Portfolio Project</a:t>
            </a:r>
            <a:endParaRPr lang="en-US" altLang="ko-KR" b="1" spc="3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216231" y="5257800"/>
            <a:ext cx="348113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/>
            </a:r>
            <a:b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PM </a:t>
            </a:r>
            <a:r>
              <a:rPr lang="ko-KR" altLang="en-US" sz="1600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어도하</a:t>
            </a:r>
            <a:endParaRPr lang="en-US" altLang="ko-KR" sz="1600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r"/>
            <a:r>
              <a:rPr lang="ko-KR" altLang="en-US" sz="1600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정화진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강민아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이우배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이재학</a:t>
            </a:r>
            <a:endParaRPr lang="ko-KR" altLang="en-US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0" name="TextBox 4"/>
          <p:cNvSpPr txBox="1"/>
          <p:nvPr/>
        </p:nvSpPr>
        <p:spPr>
          <a:xfrm>
            <a:off x="8433134" y="206127"/>
            <a:ext cx="3325728" cy="50198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01259"/>
              </a:lnSpc>
            </a:pPr>
            <a:r>
              <a:rPr lang="en-US" sz="1400" b="0" i="0" u="none" strike="noStrike" dirty="0" smtClean="0">
                <a:solidFill>
                  <a:srgbClr val="4585FB">
                    <a:alpha val="60000"/>
                  </a:srgb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https://github.com/EODOHA/schoolMeal</a:t>
            </a:r>
            <a:endParaRPr lang="en-US" sz="1400" b="0" i="0" u="none" strike="noStrike" dirty="0">
              <a:solidFill>
                <a:srgbClr val="4585FB">
                  <a:alpha val="60000"/>
                </a:srgb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925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2805431"/>
              </p:ext>
            </p:extLst>
          </p:nvPr>
        </p:nvGraphicFramePr>
        <p:xfrm>
          <a:off x="8562975" y="1905000"/>
          <a:ext cx="3384376" cy="26454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회원 계정이 없을 시 회원가입을 통해 계정 생성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아이디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숫자와 영어 대소문자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최소 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3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최대 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20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자로 제한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비밀번호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최소 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8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최대 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20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자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이메일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이메일 형식 확인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인증방법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이메일과 카카오 인증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아이디 중복 체크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171450" indent="-171450" algn="just" latinLnBrk="1">
                        <a:lnSpc>
                          <a:spcPct val="120000"/>
                        </a:lnSpc>
                        <a:buFontTx/>
                        <a:buChar char="-"/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중복 아이디인 경우 경고 응답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171450" indent="-171450" algn="just" latinLnBrk="1">
                        <a:lnSpc>
                          <a:spcPct val="120000"/>
                        </a:lnSpc>
                        <a:buFontTx/>
                        <a:buChar char="-"/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중복 아이디가 아닌 경우 완료 응답 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이메일 중복 체크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171450" indent="-171450" algn="just" latinLnBrk="1">
                        <a:lnSpc>
                          <a:spcPct val="120000"/>
                        </a:lnSpc>
                        <a:buFontTx/>
                        <a:buChar char="-"/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중복 이메일인 경우 경고 응답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171450" indent="-171450" algn="just" latinLnBrk="1">
                        <a:lnSpc>
                          <a:spcPct val="120000"/>
                        </a:lnSpc>
                        <a:buFontTx/>
                        <a:buChar char="-"/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중복 이메일이 아닌 경우 완료 응답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인증방법 선택 시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해당 인증 페이지로 전환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회원가입 페이지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2266095" y="1904999"/>
            <a:ext cx="4572855" cy="4867276"/>
            <a:chOff x="2266095" y="1904999"/>
            <a:chExt cx="4572855" cy="4867276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2"/>
            <a:srcRect l="-368" t="1250" r="368" b="8002"/>
            <a:stretch/>
          </p:blipFill>
          <p:spPr>
            <a:xfrm>
              <a:off x="2540057" y="1904999"/>
              <a:ext cx="3892089" cy="3643737"/>
            </a:xfrm>
            <a:prstGeom prst="rect">
              <a:avLst/>
            </a:prstGeom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3"/>
            <a:srcRect t="10532"/>
            <a:stretch/>
          </p:blipFill>
          <p:spPr>
            <a:xfrm>
              <a:off x="2266095" y="5563352"/>
              <a:ext cx="4572855" cy="1208923"/>
            </a:xfrm>
            <a:prstGeom prst="rect">
              <a:avLst/>
            </a:prstGeom>
          </p:spPr>
        </p:pic>
      </p:grpSp>
      <p:sp>
        <p:nvSpPr>
          <p:cNvPr id="10" name="순서도: 연결자 9"/>
          <p:cNvSpPr/>
          <p:nvPr/>
        </p:nvSpPr>
        <p:spPr>
          <a:xfrm>
            <a:off x="4875944" y="3356172"/>
            <a:ext cx="324705" cy="30142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순서도: 연결자 13"/>
          <p:cNvSpPr/>
          <p:nvPr/>
        </p:nvSpPr>
        <p:spPr>
          <a:xfrm>
            <a:off x="4875943" y="4105468"/>
            <a:ext cx="324705" cy="30142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6" name="순서도: 연결자 15"/>
          <p:cNvSpPr/>
          <p:nvPr/>
        </p:nvSpPr>
        <p:spPr>
          <a:xfrm>
            <a:off x="2961418" y="5899723"/>
            <a:ext cx="324705" cy="30142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653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6560189"/>
              </p:ext>
            </p:extLst>
          </p:nvPr>
        </p:nvGraphicFramePr>
        <p:xfrm>
          <a:off x="8562975" y="1905000"/>
          <a:ext cx="3384376" cy="36969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로그인 후 진입하는 메인 페이지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.</a:t>
                      </a: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일반회원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로그아웃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마이페이지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메뉴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구성으로 이루어짐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연계회원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로그아웃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</a:t>
                      </a:r>
                      <a:r>
                        <a:rPr lang="ko-KR" altLang="en-US" sz="850" b="0" baseline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마이페이지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메뉴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구성으로 이루어짐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관리자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관리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로그아웃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마이페이지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메뉴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구성으로 이루어짐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비회원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로그인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회원가입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계정 찾기 메뉴 구성으로 이루어짐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로그 클릭 시 메인 페이지로 이동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상위 메뉴 클릭 시 하위 메뉴 표시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사용자 유형에 맞게 상단 </a:t>
                      </a:r>
                      <a:r>
                        <a:rPr kumimoji="1" lang="ko-KR" altLang="en-US" sz="85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네비바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메뉴 구성의 변환</a:t>
                      </a:r>
                      <a:endParaRPr kumimoji="1" lang="en-US" altLang="ko-KR" sz="85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4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한 눈의 소식</a:t>
                      </a:r>
                      <a:endParaRPr kumimoji="1" lang="en-US" altLang="ko-KR" sz="85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1" lang="en-US" altLang="ko-KR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슬라이드 형식의 이미지 전환</a:t>
                      </a:r>
                      <a:endParaRPr kumimoji="1" lang="en-US" altLang="ko-KR" sz="85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5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 </a:t>
                      </a:r>
                      <a:r>
                        <a:rPr lang="ko-KR" altLang="en-US" sz="85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슬라이드 이미지 클릭 시</a:t>
                      </a:r>
                      <a:r>
                        <a:rPr lang="en-US" altLang="ko-KR" sz="85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lang="ko-KR" altLang="en-US" sz="85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해당 이미지를 확대하여</a:t>
                      </a:r>
                      <a:endParaRPr lang="en-US" altLang="ko-KR" sz="85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5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</a:t>
                      </a:r>
                      <a:r>
                        <a:rPr lang="ko-KR" altLang="en-US" sz="85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팝업으로 표시</a:t>
                      </a:r>
                      <a:endParaRPr kumimoji="1" lang="en-US" altLang="ko-KR" sz="85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714353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5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영양상담 채팅 팝업</a:t>
                      </a:r>
                      <a:endParaRPr kumimoji="1" lang="en-US" altLang="ko-KR" sz="85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78623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6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유관기관</a:t>
                      </a:r>
                      <a:endParaRPr kumimoji="1" lang="en-US" altLang="ko-KR" sz="85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1" lang="en-US" altLang="ko-KR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슬라이드 애니메이션 형식으로 이미지 이동</a:t>
                      </a:r>
                      <a:endParaRPr kumimoji="1" lang="en-US" altLang="ko-KR" sz="85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1" lang="en-US" altLang="ko-KR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kumimoji="1" lang="ko-KR" altLang="en-US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해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당 영역에 마우스 </a:t>
                      </a:r>
                      <a:r>
                        <a:rPr kumimoji="1" lang="ko-KR" altLang="en-US" sz="85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호버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시 동작 중지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</a:t>
                      </a: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마우스 제거 시 </a:t>
                      </a:r>
                      <a:r>
                        <a:rPr kumimoji="1" lang="ko-KR" altLang="en-US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다시 동작 실행</a:t>
                      </a:r>
                      <a:endParaRPr kumimoji="1" lang="en-US" altLang="ko-KR" sz="85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0548842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메인 페이지 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(1/2)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" y="1899910"/>
            <a:ext cx="7610475" cy="330074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75" y="5200650"/>
            <a:ext cx="7610475" cy="1571625"/>
          </a:xfrm>
          <a:prstGeom prst="rect">
            <a:avLst/>
          </a:prstGeom>
        </p:spPr>
      </p:pic>
      <p:sp>
        <p:nvSpPr>
          <p:cNvPr id="10" name="순서도: 연결자 9"/>
          <p:cNvSpPr/>
          <p:nvPr/>
        </p:nvSpPr>
        <p:spPr>
          <a:xfrm>
            <a:off x="457200" y="1853859"/>
            <a:ext cx="309562" cy="28261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927036" y="2317038"/>
            <a:ext cx="2456846" cy="39065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6" name="순서도: 연결자 15"/>
          <p:cNvSpPr/>
          <p:nvPr/>
        </p:nvSpPr>
        <p:spPr>
          <a:xfrm>
            <a:off x="1771305" y="2101635"/>
            <a:ext cx="309562" cy="28261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429125" y="2440781"/>
            <a:ext cx="242888" cy="140494"/>
          </a:xfrm>
          <a:prstGeom prst="rect">
            <a:avLst/>
          </a:prstGeom>
          <a:solidFill>
            <a:srgbClr val="87D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766762" y="2814707"/>
            <a:ext cx="2666394" cy="154201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5" name="순서도: 연결자 14"/>
          <p:cNvSpPr/>
          <p:nvPr/>
        </p:nvSpPr>
        <p:spPr>
          <a:xfrm>
            <a:off x="676275" y="2697788"/>
            <a:ext cx="309562" cy="28261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3693" y="1926671"/>
            <a:ext cx="1435804" cy="374389"/>
          </a:xfrm>
          <a:prstGeom prst="rect">
            <a:avLst/>
          </a:prstGeom>
        </p:spPr>
      </p:pic>
      <p:sp>
        <p:nvSpPr>
          <p:cNvPr id="23" name="모서리가 둥근 직사각형 22"/>
          <p:cNvSpPr/>
          <p:nvPr/>
        </p:nvSpPr>
        <p:spPr>
          <a:xfrm>
            <a:off x="6653693" y="1922573"/>
            <a:ext cx="1435804" cy="44263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순서도: 연결자 13"/>
          <p:cNvSpPr/>
          <p:nvPr/>
        </p:nvSpPr>
        <p:spPr>
          <a:xfrm>
            <a:off x="6527486" y="1819018"/>
            <a:ext cx="309562" cy="28261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5" name="순서도: 연결자 24"/>
          <p:cNvSpPr/>
          <p:nvPr/>
        </p:nvSpPr>
        <p:spPr>
          <a:xfrm>
            <a:off x="611981" y="5176260"/>
            <a:ext cx="309562" cy="28261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6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6" name="순서도: 연결자 25"/>
          <p:cNvSpPr/>
          <p:nvPr/>
        </p:nvSpPr>
        <p:spPr>
          <a:xfrm>
            <a:off x="7779935" y="3037602"/>
            <a:ext cx="309562" cy="28261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019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3238966"/>
              </p:ext>
            </p:extLst>
          </p:nvPr>
        </p:nvGraphicFramePr>
        <p:xfrm>
          <a:off x="8562975" y="1905000"/>
          <a:ext cx="3384376" cy="20327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로그인 후 진입하는 메인 페이지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자료 또는 </a:t>
                      </a:r>
                      <a:r>
                        <a:rPr lang="ko-KR" altLang="en-US" sz="850" b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게시글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클릭 시 해당 게시판 페이지로 이동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통합 게시판 검색 기능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자동완성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전체 게시판 확인하기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4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Footer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6399005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메인 페이지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(2/2)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" y="1899910"/>
            <a:ext cx="7610475" cy="330074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75" y="5200650"/>
            <a:ext cx="7610475" cy="1571625"/>
          </a:xfrm>
          <a:prstGeom prst="rect">
            <a:avLst/>
          </a:prstGeom>
        </p:spPr>
      </p:pic>
      <p:sp>
        <p:nvSpPr>
          <p:cNvPr id="3" name="L 도형 2"/>
          <p:cNvSpPr/>
          <p:nvPr/>
        </p:nvSpPr>
        <p:spPr>
          <a:xfrm flipH="1">
            <a:off x="766760" y="2759373"/>
            <a:ext cx="7246707" cy="2379692"/>
          </a:xfrm>
          <a:prstGeom prst="corner">
            <a:avLst>
              <a:gd name="adj1" fmla="val 29340"/>
              <a:gd name="adj2" fmla="val 189747"/>
            </a:avLst>
          </a:prstGeom>
          <a:noFill/>
          <a:ln w="38100">
            <a:solidFill>
              <a:srgbClr val="FF0000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순서도: 연결자 16"/>
          <p:cNvSpPr/>
          <p:nvPr/>
        </p:nvSpPr>
        <p:spPr>
          <a:xfrm>
            <a:off x="3344373" y="2615520"/>
            <a:ext cx="309562" cy="28261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6944590" y="2311504"/>
            <a:ext cx="721592" cy="38628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순서도: 연결자 13"/>
          <p:cNvSpPr/>
          <p:nvPr/>
        </p:nvSpPr>
        <p:spPr>
          <a:xfrm>
            <a:off x="6737509" y="2190878"/>
            <a:ext cx="309562" cy="28261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7744531" y="2374518"/>
            <a:ext cx="241228" cy="29641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6" name="순서도: 연결자 15"/>
          <p:cNvSpPr/>
          <p:nvPr/>
        </p:nvSpPr>
        <p:spPr>
          <a:xfrm>
            <a:off x="7914699" y="2197903"/>
            <a:ext cx="309562" cy="28261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2956285" y="5667474"/>
            <a:ext cx="3050454" cy="109414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" name="순서도: 연결자 9"/>
          <p:cNvSpPr/>
          <p:nvPr/>
        </p:nvSpPr>
        <p:spPr>
          <a:xfrm>
            <a:off x="2814637" y="5558956"/>
            <a:ext cx="309562" cy="28261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429125" y="2440781"/>
            <a:ext cx="242888" cy="140494"/>
          </a:xfrm>
          <a:prstGeom prst="rect">
            <a:avLst/>
          </a:prstGeom>
          <a:solidFill>
            <a:srgbClr val="87D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3790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0082324"/>
              </p:ext>
            </p:extLst>
          </p:nvPr>
        </p:nvGraphicFramePr>
        <p:xfrm>
          <a:off x="8562975" y="1905000"/>
          <a:ext cx="3384376" cy="25630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관리자의 관리 페이지 중 유저 관리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  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상단 </a:t>
                      </a:r>
                      <a:r>
                        <a:rPr lang="ko-KR" altLang="en-US" sz="850" b="0" baseline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네비바의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관리를 누른 상태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해당 페이지의 서브 메뉴들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유저관리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indent="0" algn="just" latinLnBrk="1">
                        <a:lnSpc>
                          <a:spcPct val="120000"/>
                        </a:lnSpc>
                        <a:buFontTx/>
                        <a:buNone/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모든 회원 정보 조회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모든 회원의 권한 설정 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차단 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삭제 기능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긴급 추가</a:t>
                      </a:r>
                      <a:endParaRPr kumimoji="1" lang="en-US" altLang="ko-KR" sz="85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 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긴급 아이디와 권한 부여</a:t>
                      </a:r>
                      <a:endParaRPr kumimoji="1" lang="en-US" altLang="ko-KR" sz="85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 </a:t>
                      </a:r>
                      <a:r>
                        <a:rPr kumimoji="1" lang="ko-KR" altLang="en-US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비밀번호 </a:t>
                      </a:r>
                      <a:r>
                        <a:rPr kumimoji="1" lang="en-US" altLang="ko-KR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1234</a:t>
                      </a:r>
                      <a:r>
                        <a:rPr kumimoji="1" lang="ko-KR" altLang="en-US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로 부여</a:t>
                      </a:r>
                      <a:endParaRPr kumimoji="1" lang="en-US" altLang="ko-KR" sz="85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(</a:t>
                      </a:r>
                      <a:r>
                        <a:rPr kumimoji="1" lang="ko-KR" altLang="en-US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해당 회원은 로그인 후 비번 변경 필요</a:t>
                      </a:r>
                      <a:r>
                        <a:rPr kumimoji="1" lang="en-US" altLang="ko-KR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관리자 페이지 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050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유저관리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83" y="2216726"/>
            <a:ext cx="8278192" cy="4073238"/>
          </a:xfrm>
          <a:prstGeom prst="rect">
            <a:avLst/>
          </a:prstGeom>
        </p:spPr>
      </p:pic>
      <p:sp>
        <p:nvSpPr>
          <p:cNvPr id="18" name="순서도: 연결자 17"/>
          <p:cNvSpPr/>
          <p:nvPr/>
        </p:nvSpPr>
        <p:spPr>
          <a:xfrm>
            <a:off x="4184712" y="4667341"/>
            <a:ext cx="270762" cy="265773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230318" y="3662838"/>
            <a:ext cx="1184400" cy="1401627"/>
          </a:xfrm>
          <a:prstGeom prst="roundRect">
            <a:avLst/>
          </a:prstGeom>
          <a:noFill/>
          <a:ln w="444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" name="순서도: 연결자 9"/>
          <p:cNvSpPr/>
          <p:nvPr/>
        </p:nvSpPr>
        <p:spPr>
          <a:xfrm>
            <a:off x="116548" y="3573195"/>
            <a:ext cx="270762" cy="265773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순서도: 연결자 16"/>
          <p:cNvSpPr/>
          <p:nvPr/>
        </p:nvSpPr>
        <p:spPr>
          <a:xfrm>
            <a:off x="7140126" y="3611417"/>
            <a:ext cx="313621" cy="313135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715450" y="2948776"/>
            <a:ext cx="242888" cy="140494"/>
          </a:xfrm>
          <a:prstGeom prst="rect">
            <a:avLst/>
          </a:prstGeom>
          <a:solidFill>
            <a:srgbClr val="87D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6932" y="2312097"/>
            <a:ext cx="1744601" cy="45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71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3722623"/>
              </p:ext>
            </p:extLst>
          </p:nvPr>
        </p:nvGraphicFramePr>
        <p:xfrm>
          <a:off x="8562975" y="1905000"/>
          <a:ext cx="3384376" cy="28008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관리자의 관리 페이지 중 메인 페이지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관리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  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상단 </a:t>
                      </a:r>
                      <a:r>
                        <a:rPr lang="ko-KR" altLang="en-US" sz="850" b="0" baseline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네비바의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관리를 누른 상태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</a:t>
                      </a: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71450" marR="0" lvl="0" indent="-17145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헤더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파일 업로드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파일 목록 수정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삭제 가능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71450" marR="0" lvl="0" indent="-17145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한 눈의 소식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다중 파일 업로드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파일 목록 수정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삭제 가능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71450" marR="0" lvl="0" indent="-17145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유관기관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다중 파일 업로드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파일 목록 수정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삭제 가능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71450" marR="0" lvl="0" indent="-17145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영상 자료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다중 동영상 파일 업로드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파일 목록 수정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삭제 가능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카테고리 선택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171450" indent="-171450" algn="just" latinLnBrk="1">
                        <a:lnSpc>
                          <a:spcPct val="120000"/>
                        </a:lnSpc>
                        <a:buFontTx/>
                        <a:buChar char="-"/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헤더 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한 개의 이미지만 업로드 가능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</a:p>
                    <a:p>
                      <a:pPr marL="171450" indent="-171450" algn="just" latinLnBrk="1">
                        <a:lnSpc>
                          <a:spcPct val="120000"/>
                        </a:lnSpc>
                        <a:buFontTx/>
                        <a:buChar char="-"/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한 눈의 소식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171450" indent="-171450" algn="just" latinLnBrk="1">
                        <a:lnSpc>
                          <a:spcPct val="120000"/>
                        </a:lnSpc>
                        <a:buFontTx/>
                        <a:buChar char="-"/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유관기관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171450" indent="-171450" algn="just" latinLnBrk="1">
                        <a:lnSpc>
                          <a:spcPct val="120000"/>
                        </a:lnSpc>
                        <a:buFontTx/>
                        <a:buChar char="-"/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영상 자료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파일 업로드 기능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footer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관리자 페이지 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메인 페이지 관리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6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1892216"/>
            <a:ext cx="8286750" cy="4775284"/>
          </a:xfrm>
          <a:prstGeom prst="rect">
            <a:avLst/>
          </a:prstGeom>
        </p:spPr>
      </p:pic>
      <p:sp>
        <p:nvSpPr>
          <p:cNvPr id="16" name="모서리가 둥근 직사각형 15"/>
          <p:cNvSpPr/>
          <p:nvPr/>
        </p:nvSpPr>
        <p:spPr>
          <a:xfrm>
            <a:off x="3648680" y="4825511"/>
            <a:ext cx="1521527" cy="1639946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순서도: 연결자 16"/>
          <p:cNvSpPr/>
          <p:nvPr/>
        </p:nvSpPr>
        <p:spPr>
          <a:xfrm>
            <a:off x="3371305" y="4748444"/>
            <a:ext cx="381000" cy="38844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408536" y="4000551"/>
            <a:ext cx="1976265" cy="622917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9" name="순서도: 연결자 18"/>
          <p:cNvSpPr/>
          <p:nvPr/>
        </p:nvSpPr>
        <p:spPr>
          <a:xfrm>
            <a:off x="5170207" y="3918112"/>
            <a:ext cx="381000" cy="38844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657072" y="3589627"/>
            <a:ext cx="1521527" cy="256066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3" name="순서도: 연결자 22"/>
          <p:cNvSpPr/>
          <p:nvPr/>
        </p:nvSpPr>
        <p:spPr>
          <a:xfrm>
            <a:off x="3398772" y="3358791"/>
            <a:ext cx="381000" cy="38844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521490" y="2625507"/>
            <a:ext cx="242888" cy="140494"/>
          </a:xfrm>
          <a:prstGeom prst="rect">
            <a:avLst/>
          </a:prstGeom>
          <a:solidFill>
            <a:srgbClr val="87D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374" y="1938010"/>
            <a:ext cx="1744601" cy="45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0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629602"/>
              </p:ext>
            </p:extLst>
          </p:nvPr>
        </p:nvGraphicFramePr>
        <p:xfrm>
          <a:off x="8562975" y="1905000"/>
          <a:ext cx="3384376" cy="25904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정보제공형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페이지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학교별 </a:t>
                      </a:r>
                      <a:r>
                        <a:rPr lang="ko-KR" altLang="en-US" sz="850" b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급식식단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정보에 대한 게시판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학교 급식 식단 조회 검색 창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시간표 주 이동 버튼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indent="0" algn="just" latinLnBrk="1">
                        <a:lnSpc>
                          <a:spcPct val="120000"/>
                        </a:lnSpc>
                        <a:buFontTx/>
                        <a:buNone/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다음 주 클릭 시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</a:t>
                      </a: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현재 주에서 일주일 후의 시간표로 이동</a:t>
                      </a:r>
                      <a:endParaRPr lang="en-US" altLang="ko-KR" sz="850" b="0" baseline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indent="0" algn="just" latinLnBrk="1">
                        <a:lnSpc>
                          <a:spcPct val="120000"/>
                        </a:lnSpc>
                        <a:buFontTx/>
                        <a:buNone/>
                      </a:pP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 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지난 주 클릭 시</a:t>
                      </a: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현재 주에서 일주일 전의 시간표로 이동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월 선택 달력 기능 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현재 년도</a:t>
                      </a:r>
                      <a:r>
                        <a:rPr kumimoji="1" lang="ko-KR" altLang="en-US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기준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4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조식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</a:t>
                      </a:r>
                      <a:r>
                        <a:rPr kumimoji="1" lang="en-US" altLang="ko-KR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kumimoji="1" lang="ko-KR" altLang="en-US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중식</a:t>
                      </a:r>
                      <a:r>
                        <a:rPr kumimoji="1" lang="en-US" altLang="ko-KR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kumimoji="1" lang="ko-KR" altLang="en-US" sz="850" baseline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석식의</a:t>
                      </a:r>
                      <a:r>
                        <a:rPr kumimoji="1" lang="ko-KR" altLang="en-US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일주일 단위의 식단 정보를 표시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8376343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5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알레르기를 유발할 수 있는 목록들 표시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4196375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급식정보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학교별 급식 식단 정보 게시판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7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4346"/>
          <a:stretch/>
        </p:blipFill>
        <p:spPr>
          <a:xfrm>
            <a:off x="1820488" y="1899910"/>
            <a:ext cx="5093469" cy="261390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1164"/>
          <a:stretch/>
        </p:blipFill>
        <p:spPr>
          <a:xfrm>
            <a:off x="1945178" y="4513812"/>
            <a:ext cx="4877263" cy="2194559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3303168" y="1843953"/>
            <a:ext cx="2063159" cy="62215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순서도: 연결자 13"/>
          <p:cNvSpPr/>
          <p:nvPr/>
        </p:nvSpPr>
        <p:spPr>
          <a:xfrm>
            <a:off x="3129915" y="2286732"/>
            <a:ext cx="250595" cy="235334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순서도: 연결자 16"/>
          <p:cNvSpPr/>
          <p:nvPr/>
        </p:nvSpPr>
        <p:spPr>
          <a:xfrm>
            <a:off x="6617603" y="2347981"/>
            <a:ext cx="250595" cy="235334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545133" y="2762520"/>
            <a:ext cx="1599522" cy="258663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9" name="순서도: 연결자 18"/>
          <p:cNvSpPr/>
          <p:nvPr/>
        </p:nvSpPr>
        <p:spPr>
          <a:xfrm>
            <a:off x="5019357" y="2610052"/>
            <a:ext cx="250595" cy="235334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0" name="순서도: 연결자 19"/>
          <p:cNvSpPr/>
          <p:nvPr/>
        </p:nvSpPr>
        <p:spPr>
          <a:xfrm>
            <a:off x="1817038" y="2935119"/>
            <a:ext cx="250595" cy="235334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1926922" y="6066367"/>
            <a:ext cx="4885994" cy="62215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순서도: 연결자 20"/>
          <p:cNvSpPr/>
          <p:nvPr/>
        </p:nvSpPr>
        <p:spPr>
          <a:xfrm>
            <a:off x="6617604" y="5886137"/>
            <a:ext cx="250595" cy="235334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396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32534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295751"/>
              </p:ext>
            </p:extLst>
          </p:nvPr>
        </p:nvGraphicFramePr>
        <p:xfrm>
          <a:off x="8562975" y="1905000"/>
          <a:ext cx="3384376" cy="20236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학교 급식 전문가의 프로필 및 상세 이력 정보 게시판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일반회원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조회 및 상세 조회 가능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연계회원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조회 및 상세 조회 가능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관리자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정보 추가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수정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삭제 가능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비회원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조회 및 상세 조회 가능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새 전문인력 정보를 추가하는 기능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인력 정보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목록 조회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상세보기 기능 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(</a:t>
                      </a:r>
                      <a:r>
                        <a:rPr kumimoji="1" lang="ko-KR" altLang="en-US" sz="85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보유자격과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경력사항 조회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)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급식정보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학교급식 전문가 인력관리 게시판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8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1899910"/>
            <a:ext cx="4800958" cy="376737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349" y="2955836"/>
            <a:ext cx="3560543" cy="3628054"/>
          </a:xfrm>
          <a:prstGeom prst="rect">
            <a:avLst/>
          </a:prstGeom>
        </p:spPr>
      </p:pic>
      <p:sp>
        <p:nvSpPr>
          <p:cNvPr id="10" name="순서도: 연결자 9"/>
          <p:cNvSpPr/>
          <p:nvPr/>
        </p:nvSpPr>
        <p:spPr>
          <a:xfrm>
            <a:off x="304800" y="2710977"/>
            <a:ext cx="333375" cy="32749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순서도: 연결자 13"/>
          <p:cNvSpPr/>
          <p:nvPr/>
        </p:nvSpPr>
        <p:spPr>
          <a:xfrm>
            <a:off x="2379509" y="4432847"/>
            <a:ext cx="277966" cy="26297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5" name="순서도: 연결자 14"/>
          <p:cNvSpPr/>
          <p:nvPr/>
        </p:nvSpPr>
        <p:spPr>
          <a:xfrm>
            <a:off x="3467100" y="2302422"/>
            <a:ext cx="333375" cy="32749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4562475" y="2788170"/>
            <a:ext cx="351874" cy="364605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모서리가 둥근 직사각형 15"/>
          <p:cNvSpPr/>
          <p:nvPr/>
        </p:nvSpPr>
        <p:spPr>
          <a:xfrm>
            <a:off x="4923874" y="2857586"/>
            <a:ext cx="3560543" cy="3809914"/>
          </a:xfrm>
          <a:prstGeom prst="roundRect">
            <a:avLst/>
          </a:prstGeom>
          <a:noFill/>
          <a:ln w="2222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7900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81670"/>
              </p:ext>
            </p:extLst>
          </p:nvPr>
        </p:nvGraphicFramePr>
        <p:xfrm>
          <a:off x="8562975" y="1905000"/>
          <a:ext cx="3384376" cy="3230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농산물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/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축산물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/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수산물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/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공산품에 대한 가격정보 게시판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일반회원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조회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전체 선택 및 선택 항목 다운로드 가능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연계회원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조회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전체 선택 및 선택 항목 다운로드 가능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관리자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모든 기능 가능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비회원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조회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전체 선택 및 선택 항목 다운로드 가능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단일 데이터 추가 기능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대용량 업로드 페이지로 이동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-</a:t>
                      </a: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서식 파일 제공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  <a:p>
                      <a:pPr marL="0" indent="0" algn="just" latinLnBrk="1">
                        <a:lnSpc>
                          <a:spcPct val="120000"/>
                        </a:lnSpc>
                        <a:buFontTx/>
                        <a:buNone/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-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엑셀 형태 파일 제한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  <a:p>
                      <a:pPr marL="0" indent="0" algn="just" latinLnBrk="1">
                        <a:lnSpc>
                          <a:spcPct val="120000"/>
                        </a:lnSpc>
                        <a:buFontTx/>
                        <a:buNone/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-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업로드 파일 초기화 기능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항목 전체 선택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, 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삭제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, 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다운로드 기능 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(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엑셀로 저장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)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087431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한 페이지 당 조회 가능한 </a:t>
                      </a:r>
                      <a:r>
                        <a:rPr kumimoji="1" lang="ko-KR" altLang="en-US" sz="85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게시글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수 결정 기능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974534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품목명 검색 기능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0543718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6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게시글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정보를 수정</a:t>
                      </a:r>
                      <a:r>
                        <a:rPr kumimoji="1" lang="ko-KR" altLang="en-US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</a:t>
                      </a:r>
                      <a:r>
                        <a:rPr kumimoji="1" lang="en-US" altLang="ko-KR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/ </a:t>
                      </a:r>
                      <a:r>
                        <a:rPr kumimoji="1" lang="ko-KR" altLang="en-US" sz="85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삭제 기능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식재료 정보 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식재료 가격 정보 게시판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9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84" y="2347779"/>
            <a:ext cx="6766560" cy="3948782"/>
          </a:xfrm>
          <a:prstGeom prst="rect">
            <a:avLst/>
          </a:prstGeom>
        </p:spPr>
      </p:pic>
      <p:cxnSp>
        <p:nvCxnSpPr>
          <p:cNvPr id="14" name="직선 화살표 연결선 13"/>
          <p:cNvCxnSpPr/>
          <p:nvPr/>
        </p:nvCxnSpPr>
        <p:spPr>
          <a:xfrm flipH="1">
            <a:off x="1228726" y="3619500"/>
            <a:ext cx="2676524" cy="70267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모서리가 둥근 직사각형 14"/>
          <p:cNvSpPr/>
          <p:nvPr/>
        </p:nvSpPr>
        <p:spPr>
          <a:xfrm>
            <a:off x="763558" y="4276725"/>
            <a:ext cx="388967" cy="1590675"/>
          </a:xfrm>
          <a:prstGeom prst="roundRect">
            <a:avLst/>
          </a:prstGeom>
          <a:noFill/>
          <a:ln w="2222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순서도: 연결자 16"/>
          <p:cNvSpPr/>
          <p:nvPr/>
        </p:nvSpPr>
        <p:spPr>
          <a:xfrm>
            <a:off x="2790826" y="2633602"/>
            <a:ext cx="304800" cy="28836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8" name="순서도: 연결자 17"/>
          <p:cNvSpPr/>
          <p:nvPr/>
        </p:nvSpPr>
        <p:spPr>
          <a:xfrm>
            <a:off x="549248" y="3587411"/>
            <a:ext cx="304800" cy="28836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9" name="순서도: 연결자 18"/>
          <p:cNvSpPr/>
          <p:nvPr/>
        </p:nvSpPr>
        <p:spPr>
          <a:xfrm>
            <a:off x="3592485" y="2612692"/>
            <a:ext cx="304800" cy="28836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0" name="순서도: 연결자 19"/>
          <p:cNvSpPr/>
          <p:nvPr/>
        </p:nvSpPr>
        <p:spPr>
          <a:xfrm>
            <a:off x="5662006" y="3475316"/>
            <a:ext cx="304800" cy="28836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8" name="자유형 27"/>
          <p:cNvSpPr/>
          <p:nvPr/>
        </p:nvSpPr>
        <p:spPr>
          <a:xfrm>
            <a:off x="3350980" y="2731420"/>
            <a:ext cx="1966655" cy="879090"/>
          </a:xfrm>
          <a:custGeom>
            <a:avLst/>
            <a:gdLst>
              <a:gd name="connsiteX0" fmla="*/ 1274033 w 1966655"/>
              <a:gd name="connsiteY0" fmla="*/ 0 h 879090"/>
              <a:gd name="connsiteX1" fmla="*/ 1890437 w 1966655"/>
              <a:gd name="connsiteY1" fmla="*/ 0 h 879090"/>
              <a:gd name="connsiteX2" fmla="*/ 1966655 w 1966655"/>
              <a:gd name="connsiteY2" fmla="*/ 76218 h 879090"/>
              <a:gd name="connsiteX3" fmla="*/ 1966655 w 1966655"/>
              <a:gd name="connsiteY3" fmla="*/ 381079 h 879090"/>
              <a:gd name="connsiteX4" fmla="*/ 1890437 w 1966655"/>
              <a:gd name="connsiteY4" fmla="*/ 457297 h 879090"/>
              <a:gd name="connsiteX5" fmla="*/ 1468524 w 1966655"/>
              <a:gd name="connsiteY5" fmla="*/ 457297 h 879090"/>
              <a:gd name="connsiteX6" fmla="*/ 1470262 w 1966655"/>
              <a:gd name="connsiteY6" fmla="*/ 459875 h 879090"/>
              <a:gd name="connsiteX7" fmla="*/ 1476375 w 1966655"/>
              <a:gd name="connsiteY7" fmla="*/ 490154 h 879090"/>
              <a:gd name="connsiteX8" fmla="*/ 1476375 w 1966655"/>
              <a:gd name="connsiteY8" fmla="*/ 801301 h 879090"/>
              <a:gd name="connsiteX9" fmla="*/ 1398586 w 1966655"/>
              <a:gd name="connsiteY9" fmla="*/ 879090 h 879090"/>
              <a:gd name="connsiteX10" fmla="*/ 77789 w 1966655"/>
              <a:gd name="connsiteY10" fmla="*/ 879090 h 879090"/>
              <a:gd name="connsiteX11" fmla="*/ 0 w 1966655"/>
              <a:gd name="connsiteY11" fmla="*/ 801301 h 879090"/>
              <a:gd name="connsiteX12" fmla="*/ 0 w 1966655"/>
              <a:gd name="connsiteY12" fmla="*/ 490154 h 879090"/>
              <a:gd name="connsiteX13" fmla="*/ 77789 w 1966655"/>
              <a:gd name="connsiteY13" fmla="*/ 412365 h 879090"/>
              <a:gd name="connsiteX14" fmla="*/ 1204896 w 1966655"/>
              <a:gd name="connsiteY14" fmla="*/ 412365 h 879090"/>
              <a:gd name="connsiteX15" fmla="*/ 1203805 w 1966655"/>
              <a:gd name="connsiteY15" fmla="*/ 410746 h 879090"/>
              <a:gd name="connsiteX16" fmla="*/ 1197815 w 1966655"/>
              <a:gd name="connsiteY16" fmla="*/ 381079 h 879090"/>
              <a:gd name="connsiteX17" fmla="*/ 1197815 w 1966655"/>
              <a:gd name="connsiteY17" fmla="*/ 76218 h 879090"/>
              <a:gd name="connsiteX18" fmla="*/ 1274033 w 1966655"/>
              <a:gd name="connsiteY18" fmla="*/ 0 h 879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966655" h="879090">
                <a:moveTo>
                  <a:pt x="1274033" y="0"/>
                </a:moveTo>
                <a:lnTo>
                  <a:pt x="1890437" y="0"/>
                </a:lnTo>
                <a:cubicBezTo>
                  <a:pt x="1932531" y="0"/>
                  <a:pt x="1966655" y="34124"/>
                  <a:pt x="1966655" y="76218"/>
                </a:cubicBezTo>
                <a:lnTo>
                  <a:pt x="1966655" y="381079"/>
                </a:lnTo>
                <a:cubicBezTo>
                  <a:pt x="1966655" y="423173"/>
                  <a:pt x="1932531" y="457297"/>
                  <a:pt x="1890437" y="457297"/>
                </a:cubicBezTo>
                <a:lnTo>
                  <a:pt x="1468524" y="457297"/>
                </a:lnTo>
                <a:lnTo>
                  <a:pt x="1470262" y="459875"/>
                </a:lnTo>
                <a:cubicBezTo>
                  <a:pt x="1474199" y="469182"/>
                  <a:pt x="1476375" y="479414"/>
                  <a:pt x="1476375" y="490154"/>
                </a:cubicBezTo>
                <a:lnTo>
                  <a:pt x="1476375" y="801301"/>
                </a:lnTo>
                <a:cubicBezTo>
                  <a:pt x="1476375" y="844263"/>
                  <a:pt x="1441548" y="879090"/>
                  <a:pt x="1398586" y="879090"/>
                </a:cubicBezTo>
                <a:lnTo>
                  <a:pt x="77789" y="879090"/>
                </a:lnTo>
                <a:cubicBezTo>
                  <a:pt x="34827" y="879090"/>
                  <a:pt x="0" y="844263"/>
                  <a:pt x="0" y="801301"/>
                </a:cubicBezTo>
                <a:lnTo>
                  <a:pt x="0" y="490154"/>
                </a:lnTo>
                <a:cubicBezTo>
                  <a:pt x="0" y="447192"/>
                  <a:pt x="34827" y="412365"/>
                  <a:pt x="77789" y="412365"/>
                </a:cubicBezTo>
                <a:lnTo>
                  <a:pt x="1204896" y="412365"/>
                </a:lnTo>
                <a:lnTo>
                  <a:pt x="1203805" y="410746"/>
                </a:lnTo>
                <a:cubicBezTo>
                  <a:pt x="1199948" y="401628"/>
                  <a:pt x="1197815" y="391602"/>
                  <a:pt x="1197815" y="381079"/>
                </a:cubicBezTo>
                <a:lnTo>
                  <a:pt x="1197815" y="76218"/>
                </a:lnTo>
                <a:cubicBezTo>
                  <a:pt x="1197815" y="34124"/>
                  <a:pt x="1231939" y="0"/>
                  <a:pt x="1274033" y="0"/>
                </a:cubicBezTo>
                <a:close/>
              </a:path>
            </a:pathLst>
          </a:cu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6663302" y="4249459"/>
            <a:ext cx="838242" cy="1617941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순서도: 연결자 20"/>
          <p:cNvSpPr/>
          <p:nvPr/>
        </p:nvSpPr>
        <p:spPr>
          <a:xfrm>
            <a:off x="7396770" y="4132541"/>
            <a:ext cx="304800" cy="28836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6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0" name="순서도: 연결자 29"/>
          <p:cNvSpPr/>
          <p:nvPr/>
        </p:nvSpPr>
        <p:spPr>
          <a:xfrm>
            <a:off x="5185020" y="2578246"/>
            <a:ext cx="304800" cy="28836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3350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935161"/>
              </p:ext>
            </p:extLst>
          </p:nvPr>
        </p:nvGraphicFramePr>
        <p:xfrm>
          <a:off x="8562975" y="1905000"/>
          <a:ext cx="3384376" cy="22705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smtClean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기본정책 및 운영 관련 실무 가이드 정보 게시판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일반회원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조회 및 상세 조회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파일 다운로드 가능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연계회원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조회 및 상세 조회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파일 다운로드 가능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관리자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모든 기능 가능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비회원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조회 및 상세 조회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파일 다운로드 가능</a:t>
                      </a:r>
                      <a:endParaRPr lang="en-US" altLang="ko-KR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새 글 쓰기 기능 </a:t>
                      </a:r>
                      <a:r>
                        <a:rPr lang="en-US" altLang="ko-KR" sz="850" b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(</a:t>
                      </a:r>
                      <a:r>
                        <a:rPr lang="ko-KR" altLang="en-US" sz="850" b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관리자가 아닌 회원에게는 버튼 숨김</a:t>
                      </a:r>
                      <a:r>
                        <a:rPr lang="en-US" altLang="ko-KR" sz="850" b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)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850" b="0" baseline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시∙도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</a:t>
                      </a:r>
                      <a:r>
                        <a:rPr lang="ko-KR" altLang="en-US" sz="850" b="0" baseline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교육청별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(17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개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필터 조회 기능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게시글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내용 검색 기능 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(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전체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, 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제목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, 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작성자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, 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내용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)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현재 </a:t>
                      </a:r>
                      <a:r>
                        <a:rPr kumimoji="1" lang="ko-KR" altLang="en-US" sz="85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게시글의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첨부 파일 목록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7070519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급식자료실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급식 정책 및 운영 게시판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10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01" y="1966412"/>
            <a:ext cx="7860380" cy="4617268"/>
          </a:xfrm>
          <a:prstGeom prst="rect">
            <a:avLst/>
          </a:prstGeom>
        </p:spPr>
      </p:pic>
      <p:sp>
        <p:nvSpPr>
          <p:cNvPr id="10" name="순서도: 연결자 9"/>
          <p:cNvSpPr/>
          <p:nvPr/>
        </p:nvSpPr>
        <p:spPr>
          <a:xfrm>
            <a:off x="446029" y="2746984"/>
            <a:ext cx="304800" cy="28836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순서도: 연결자 13"/>
          <p:cNvSpPr/>
          <p:nvPr/>
        </p:nvSpPr>
        <p:spPr>
          <a:xfrm>
            <a:off x="1636654" y="2708884"/>
            <a:ext cx="304800" cy="28836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5" name="순서도: 연결자 14"/>
          <p:cNvSpPr/>
          <p:nvPr/>
        </p:nvSpPr>
        <p:spPr>
          <a:xfrm>
            <a:off x="6027679" y="2718409"/>
            <a:ext cx="304800" cy="28836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7380187" y="3709734"/>
            <a:ext cx="838242" cy="2291016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6" name="순서도: 연결자 15"/>
          <p:cNvSpPr/>
          <p:nvPr/>
        </p:nvSpPr>
        <p:spPr>
          <a:xfrm>
            <a:off x="8018404" y="3575659"/>
            <a:ext cx="304800" cy="28836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5688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9420726"/>
              </p:ext>
            </p:extLst>
          </p:nvPr>
        </p:nvGraphicFramePr>
        <p:xfrm>
          <a:off x="8562975" y="1905000"/>
          <a:ext cx="3384376" cy="19322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학교급식 관련 영양교육 등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동영상 </a:t>
                      </a:r>
                      <a:r>
                        <a:rPr lang="ko-KR" altLang="en-US" sz="850" b="0" baseline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교육자료에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대한 정보 게시판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일반회원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조회 및 상세 조회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영상 다운로드 가능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연계회원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조회 및 상세 조회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영상 다운로드 가능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관리자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모든 기능 가능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비회원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조회 및 상세 조회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영상 다운로드 가능</a:t>
                      </a:r>
                      <a:endParaRPr lang="en-US" altLang="ko-KR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페이지네이션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기능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-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동영상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 </a:t>
                      </a:r>
                      <a:r>
                        <a:rPr lang="ko-KR" altLang="en-US" sz="850" b="0" baseline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미리보기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기능</a:t>
                      </a:r>
                      <a:endParaRPr lang="en-US" altLang="ko-KR" sz="850" b="0" baseline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- (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수정</a:t>
                      </a: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) 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기존 영상 조회 기능</a:t>
                      </a: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, 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새 동영상 </a:t>
                      </a:r>
                      <a:r>
                        <a:rPr lang="ko-KR" altLang="en-US" sz="850" b="0" baseline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미리보기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기능</a:t>
                      </a:r>
                      <a:endParaRPr lang="en-US" altLang="ko-KR" sz="850" b="0" baseline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교육자료 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영상 교육자료 게시판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11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17" y="2347779"/>
            <a:ext cx="4510231" cy="351067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330" y="2635134"/>
            <a:ext cx="3558927" cy="241524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3304" y="4621249"/>
            <a:ext cx="3701935" cy="1670858"/>
          </a:xfrm>
          <a:prstGeom prst="rect">
            <a:avLst/>
          </a:prstGeom>
        </p:spPr>
      </p:pic>
      <p:sp>
        <p:nvSpPr>
          <p:cNvPr id="16" name="모서리가 둥근 직사각형 15"/>
          <p:cNvSpPr/>
          <p:nvPr/>
        </p:nvSpPr>
        <p:spPr>
          <a:xfrm>
            <a:off x="1378484" y="5456677"/>
            <a:ext cx="2374366" cy="496448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순서도: 연결자 13"/>
          <p:cNvSpPr/>
          <p:nvPr/>
        </p:nvSpPr>
        <p:spPr>
          <a:xfrm>
            <a:off x="1177465" y="5362481"/>
            <a:ext cx="344890" cy="340793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모서리가 둥근 직사각형 9"/>
          <p:cNvSpPr/>
          <p:nvPr/>
        </p:nvSpPr>
        <p:spPr>
          <a:xfrm>
            <a:off x="5441950" y="4621249"/>
            <a:ext cx="2343727" cy="1237202"/>
          </a:xfrm>
          <a:custGeom>
            <a:avLst/>
            <a:gdLst>
              <a:gd name="connsiteX0" fmla="*/ 0 w 2340991"/>
              <a:gd name="connsiteY0" fmla="*/ 206205 h 1237204"/>
              <a:gd name="connsiteX1" fmla="*/ 206205 w 2340991"/>
              <a:gd name="connsiteY1" fmla="*/ 0 h 1237204"/>
              <a:gd name="connsiteX2" fmla="*/ 2134786 w 2340991"/>
              <a:gd name="connsiteY2" fmla="*/ 0 h 1237204"/>
              <a:gd name="connsiteX3" fmla="*/ 2340991 w 2340991"/>
              <a:gd name="connsiteY3" fmla="*/ 206205 h 1237204"/>
              <a:gd name="connsiteX4" fmla="*/ 2340991 w 2340991"/>
              <a:gd name="connsiteY4" fmla="*/ 1030999 h 1237204"/>
              <a:gd name="connsiteX5" fmla="*/ 2134786 w 2340991"/>
              <a:gd name="connsiteY5" fmla="*/ 1237204 h 1237204"/>
              <a:gd name="connsiteX6" fmla="*/ 206205 w 2340991"/>
              <a:gd name="connsiteY6" fmla="*/ 1237204 h 1237204"/>
              <a:gd name="connsiteX7" fmla="*/ 0 w 2340991"/>
              <a:gd name="connsiteY7" fmla="*/ 1030999 h 1237204"/>
              <a:gd name="connsiteX8" fmla="*/ 0 w 2340991"/>
              <a:gd name="connsiteY8" fmla="*/ 206205 h 1237204"/>
              <a:gd name="connsiteX0" fmla="*/ 0 w 2344988"/>
              <a:gd name="connsiteY0" fmla="*/ 206205 h 1237204"/>
              <a:gd name="connsiteX1" fmla="*/ 206205 w 2344988"/>
              <a:gd name="connsiteY1" fmla="*/ 0 h 1237204"/>
              <a:gd name="connsiteX2" fmla="*/ 2258611 w 2344988"/>
              <a:gd name="connsiteY2" fmla="*/ 3175 h 1237204"/>
              <a:gd name="connsiteX3" fmla="*/ 2340991 w 2344988"/>
              <a:gd name="connsiteY3" fmla="*/ 206205 h 1237204"/>
              <a:gd name="connsiteX4" fmla="*/ 2340991 w 2344988"/>
              <a:gd name="connsiteY4" fmla="*/ 1030999 h 1237204"/>
              <a:gd name="connsiteX5" fmla="*/ 2134786 w 2344988"/>
              <a:gd name="connsiteY5" fmla="*/ 1237204 h 1237204"/>
              <a:gd name="connsiteX6" fmla="*/ 206205 w 2344988"/>
              <a:gd name="connsiteY6" fmla="*/ 1237204 h 1237204"/>
              <a:gd name="connsiteX7" fmla="*/ 0 w 2344988"/>
              <a:gd name="connsiteY7" fmla="*/ 1030999 h 1237204"/>
              <a:gd name="connsiteX8" fmla="*/ 0 w 2344988"/>
              <a:gd name="connsiteY8" fmla="*/ 206205 h 1237204"/>
              <a:gd name="connsiteX0" fmla="*/ 7 w 2344995"/>
              <a:gd name="connsiteY0" fmla="*/ 203030 h 1234029"/>
              <a:gd name="connsiteX1" fmla="*/ 110962 w 2344995"/>
              <a:gd name="connsiteY1" fmla="*/ 0 h 1234029"/>
              <a:gd name="connsiteX2" fmla="*/ 2258618 w 2344995"/>
              <a:gd name="connsiteY2" fmla="*/ 0 h 1234029"/>
              <a:gd name="connsiteX3" fmla="*/ 2340998 w 2344995"/>
              <a:gd name="connsiteY3" fmla="*/ 203030 h 1234029"/>
              <a:gd name="connsiteX4" fmla="*/ 2340998 w 2344995"/>
              <a:gd name="connsiteY4" fmla="*/ 1027824 h 1234029"/>
              <a:gd name="connsiteX5" fmla="*/ 2134793 w 2344995"/>
              <a:gd name="connsiteY5" fmla="*/ 1234029 h 1234029"/>
              <a:gd name="connsiteX6" fmla="*/ 206212 w 2344995"/>
              <a:gd name="connsiteY6" fmla="*/ 1234029 h 1234029"/>
              <a:gd name="connsiteX7" fmla="*/ 7 w 2344995"/>
              <a:gd name="connsiteY7" fmla="*/ 1027824 h 1234029"/>
              <a:gd name="connsiteX8" fmla="*/ 7 w 2344995"/>
              <a:gd name="connsiteY8" fmla="*/ 203030 h 1234029"/>
              <a:gd name="connsiteX0" fmla="*/ 7 w 2344995"/>
              <a:gd name="connsiteY0" fmla="*/ 203030 h 1234211"/>
              <a:gd name="connsiteX1" fmla="*/ 110962 w 2344995"/>
              <a:gd name="connsiteY1" fmla="*/ 0 h 1234211"/>
              <a:gd name="connsiteX2" fmla="*/ 2258618 w 2344995"/>
              <a:gd name="connsiteY2" fmla="*/ 0 h 1234211"/>
              <a:gd name="connsiteX3" fmla="*/ 2340998 w 2344995"/>
              <a:gd name="connsiteY3" fmla="*/ 203030 h 1234211"/>
              <a:gd name="connsiteX4" fmla="*/ 2340998 w 2344995"/>
              <a:gd name="connsiteY4" fmla="*/ 1027824 h 1234211"/>
              <a:gd name="connsiteX5" fmla="*/ 2134793 w 2344995"/>
              <a:gd name="connsiteY5" fmla="*/ 1234029 h 1234211"/>
              <a:gd name="connsiteX6" fmla="*/ 206212 w 2344995"/>
              <a:gd name="connsiteY6" fmla="*/ 1234029 h 1234211"/>
              <a:gd name="connsiteX7" fmla="*/ 9532 w 2344995"/>
              <a:gd name="connsiteY7" fmla="*/ 1129424 h 1234211"/>
              <a:gd name="connsiteX8" fmla="*/ 7 w 2344995"/>
              <a:gd name="connsiteY8" fmla="*/ 203030 h 1234211"/>
              <a:gd name="connsiteX0" fmla="*/ 7 w 2344995"/>
              <a:gd name="connsiteY0" fmla="*/ 203030 h 1234029"/>
              <a:gd name="connsiteX1" fmla="*/ 110962 w 2344995"/>
              <a:gd name="connsiteY1" fmla="*/ 0 h 1234029"/>
              <a:gd name="connsiteX2" fmla="*/ 2258618 w 2344995"/>
              <a:gd name="connsiteY2" fmla="*/ 0 h 1234029"/>
              <a:gd name="connsiteX3" fmla="*/ 2340998 w 2344995"/>
              <a:gd name="connsiteY3" fmla="*/ 203030 h 1234029"/>
              <a:gd name="connsiteX4" fmla="*/ 2340998 w 2344995"/>
              <a:gd name="connsiteY4" fmla="*/ 1027824 h 1234029"/>
              <a:gd name="connsiteX5" fmla="*/ 2134793 w 2344995"/>
              <a:gd name="connsiteY5" fmla="*/ 1234029 h 1234029"/>
              <a:gd name="connsiteX6" fmla="*/ 193512 w 2344995"/>
              <a:gd name="connsiteY6" fmla="*/ 1214979 h 1234029"/>
              <a:gd name="connsiteX7" fmla="*/ 9532 w 2344995"/>
              <a:gd name="connsiteY7" fmla="*/ 1129424 h 1234029"/>
              <a:gd name="connsiteX8" fmla="*/ 7 w 2344995"/>
              <a:gd name="connsiteY8" fmla="*/ 203030 h 1234029"/>
              <a:gd name="connsiteX0" fmla="*/ 7 w 2344995"/>
              <a:gd name="connsiteY0" fmla="*/ 203030 h 1218105"/>
              <a:gd name="connsiteX1" fmla="*/ 110962 w 2344995"/>
              <a:gd name="connsiteY1" fmla="*/ 0 h 1218105"/>
              <a:gd name="connsiteX2" fmla="*/ 2258618 w 2344995"/>
              <a:gd name="connsiteY2" fmla="*/ 0 h 1218105"/>
              <a:gd name="connsiteX3" fmla="*/ 2340998 w 2344995"/>
              <a:gd name="connsiteY3" fmla="*/ 203030 h 1218105"/>
              <a:gd name="connsiteX4" fmla="*/ 2340998 w 2344995"/>
              <a:gd name="connsiteY4" fmla="*/ 1027824 h 1218105"/>
              <a:gd name="connsiteX5" fmla="*/ 2239568 w 2344995"/>
              <a:gd name="connsiteY5" fmla="*/ 1208629 h 1218105"/>
              <a:gd name="connsiteX6" fmla="*/ 193512 w 2344995"/>
              <a:gd name="connsiteY6" fmla="*/ 1214979 h 1218105"/>
              <a:gd name="connsiteX7" fmla="*/ 9532 w 2344995"/>
              <a:gd name="connsiteY7" fmla="*/ 1129424 h 1218105"/>
              <a:gd name="connsiteX8" fmla="*/ 7 w 2344995"/>
              <a:gd name="connsiteY8" fmla="*/ 203030 h 1218105"/>
              <a:gd name="connsiteX0" fmla="*/ 7 w 2341399"/>
              <a:gd name="connsiteY0" fmla="*/ 203030 h 1218105"/>
              <a:gd name="connsiteX1" fmla="*/ 110962 w 2341399"/>
              <a:gd name="connsiteY1" fmla="*/ 0 h 1218105"/>
              <a:gd name="connsiteX2" fmla="*/ 2236393 w 2341399"/>
              <a:gd name="connsiteY2" fmla="*/ 3175 h 1218105"/>
              <a:gd name="connsiteX3" fmla="*/ 2340998 w 2341399"/>
              <a:gd name="connsiteY3" fmla="*/ 203030 h 1218105"/>
              <a:gd name="connsiteX4" fmla="*/ 2340998 w 2341399"/>
              <a:gd name="connsiteY4" fmla="*/ 1027824 h 1218105"/>
              <a:gd name="connsiteX5" fmla="*/ 2239568 w 2341399"/>
              <a:gd name="connsiteY5" fmla="*/ 1208629 h 1218105"/>
              <a:gd name="connsiteX6" fmla="*/ 193512 w 2341399"/>
              <a:gd name="connsiteY6" fmla="*/ 1214979 h 1218105"/>
              <a:gd name="connsiteX7" fmla="*/ 9532 w 2341399"/>
              <a:gd name="connsiteY7" fmla="*/ 1129424 h 1218105"/>
              <a:gd name="connsiteX8" fmla="*/ 7 w 2341399"/>
              <a:gd name="connsiteY8" fmla="*/ 203030 h 1218105"/>
              <a:gd name="connsiteX0" fmla="*/ 7 w 2341399"/>
              <a:gd name="connsiteY0" fmla="*/ 203030 h 1218105"/>
              <a:gd name="connsiteX1" fmla="*/ 110962 w 2341399"/>
              <a:gd name="connsiteY1" fmla="*/ 0 h 1218105"/>
              <a:gd name="connsiteX2" fmla="*/ 2236393 w 2341399"/>
              <a:gd name="connsiteY2" fmla="*/ 3175 h 1218105"/>
              <a:gd name="connsiteX3" fmla="*/ 2337823 w 2341399"/>
              <a:gd name="connsiteY3" fmla="*/ 123655 h 1218105"/>
              <a:gd name="connsiteX4" fmla="*/ 2340998 w 2341399"/>
              <a:gd name="connsiteY4" fmla="*/ 1027824 h 1218105"/>
              <a:gd name="connsiteX5" fmla="*/ 2239568 w 2341399"/>
              <a:gd name="connsiteY5" fmla="*/ 1208629 h 1218105"/>
              <a:gd name="connsiteX6" fmla="*/ 193512 w 2341399"/>
              <a:gd name="connsiteY6" fmla="*/ 1214979 h 1218105"/>
              <a:gd name="connsiteX7" fmla="*/ 9532 w 2341399"/>
              <a:gd name="connsiteY7" fmla="*/ 1129424 h 1218105"/>
              <a:gd name="connsiteX8" fmla="*/ 7 w 2341399"/>
              <a:gd name="connsiteY8" fmla="*/ 203030 h 1218105"/>
              <a:gd name="connsiteX0" fmla="*/ 0 w 2344567"/>
              <a:gd name="connsiteY0" fmla="*/ 133180 h 1218105"/>
              <a:gd name="connsiteX1" fmla="*/ 114130 w 2344567"/>
              <a:gd name="connsiteY1" fmla="*/ 0 h 1218105"/>
              <a:gd name="connsiteX2" fmla="*/ 2239561 w 2344567"/>
              <a:gd name="connsiteY2" fmla="*/ 3175 h 1218105"/>
              <a:gd name="connsiteX3" fmla="*/ 2340991 w 2344567"/>
              <a:gd name="connsiteY3" fmla="*/ 123655 h 1218105"/>
              <a:gd name="connsiteX4" fmla="*/ 2344166 w 2344567"/>
              <a:gd name="connsiteY4" fmla="*/ 1027824 h 1218105"/>
              <a:gd name="connsiteX5" fmla="*/ 2242736 w 2344567"/>
              <a:gd name="connsiteY5" fmla="*/ 1208629 h 1218105"/>
              <a:gd name="connsiteX6" fmla="*/ 196680 w 2344567"/>
              <a:gd name="connsiteY6" fmla="*/ 1214979 h 1218105"/>
              <a:gd name="connsiteX7" fmla="*/ 12700 w 2344567"/>
              <a:gd name="connsiteY7" fmla="*/ 1129424 h 1218105"/>
              <a:gd name="connsiteX8" fmla="*/ 0 w 2344567"/>
              <a:gd name="connsiteY8" fmla="*/ 133180 h 1218105"/>
              <a:gd name="connsiteX0" fmla="*/ 58 w 2338275"/>
              <a:gd name="connsiteY0" fmla="*/ 136355 h 1218105"/>
              <a:gd name="connsiteX1" fmla="*/ 107838 w 2338275"/>
              <a:gd name="connsiteY1" fmla="*/ 0 h 1218105"/>
              <a:gd name="connsiteX2" fmla="*/ 2233269 w 2338275"/>
              <a:gd name="connsiteY2" fmla="*/ 3175 h 1218105"/>
              <a:gd name="connsiteX3" fmla="*/ 2334699 w 2338275"/>
              <a:gd name="connsiteY3" fmla="*/ 123655 h 1218105"/>
              <a:gd name="connsiteX4" fmla="*/ 2337874 w 2338275"/>
              <a:gd name="connsiteY4" fmla="*/ 1027824 h 1218105"/>
              <a:gd name="connsiteX5" fmla="*/ 2236444 w 2338275"/>
              <a:gd name="connsiteY5" fmla="*/ 1208629 h 1218105"/>
              <a:gd name="connsiteX6" fmla="*/ 190388 w 2338275"/>
              <a:gd name="connsiteY6" fmla="*/ 1214979 h 1218105"/>
              <a:gd name="connsiteX7" fmla="*/ 6408 w 2338275"/>
              <a:gd name="connsiteY7" fmla="*/ 1129424 h 1218105"/>
              <a:gd name="connsiteX8" fmla="*/ 58 w 2338275"/>
              <a:gd name="connsiteY8" fmla="*/ 136355 h 1218105"/>
              <a:gd name="connsiteX0" fmla="*/ 0 w 2338217"/>
              <a:gd name="connsiteY0" fmla="*/ 133180 h 1214930"/>
              <a:gd name="connsiteX1" fmla="*/ 120480 w 2338217"/>
              <a:gd name="connsiteY1" fmla="*/ 6350 h 1214930"/>
              <a:gd name="connsiteX2" fmla="*/ 2233211 w 2338217"/>
              <a:gd name="connsiteY2" fmla="*/ 0 h 1214930"/>
              <a:gd name="connsiteX3" fmla="*/ 2334641 w 2338217"/>
              <a:gd name="connsiteY3" fmla="*/ 120480 h 1214930"/>
              <a:gd name="connsiteX4" fmla="*/ 2337816 w 2338217"/>
              <a:gd name="connsiteY4" fmla="*/ 1024649 h 1214930"/>
              <a:gd name="connsiteX5" fmla="*/ 2236386 w 2338217"/>
              <a:gd name="connsiteY5" fmla="*/ 1205454 h 1214930"/>
              <a:gd name="connsiteX6" fmla="*/ 190330 w 2338217"/>
              <a:gd name="connsiteY6" fmla="*/ 1211804 h 1214930"/>
              <a:gd name="connsiteX7" fmla="*/ 6350 w 2338217"/>
              <a:gd name="connsiteY7" fmla="*/ 1126249 h 1214930"/>
              <a:gd name="connsiteX8" fmla="*/ 0 w 2338217"/>
              <a:gd name="connsiteY8" fmla="*/ 133180 h 1214930"/>
              <a:gd name="connsiteX0" fmla="*/ 0 w 2338217"/>
              <a:gd name="connsiteY0" fmla="*/ 133180 h 1208315"/>
              <a:gd name="connsiteX1" fmla="*/ 120480 w 2338217"/>
              <a:gd name="connsiteY1" fmla="*/ 6350 h 1208315"/>
              <a:gd name="connsiteX2" fmla="*/ 2233211 w 2338217"/>
              <a:gd name="connsiteY2" fmla="*/ 0 h 1208315"/>
              <a:gd name="connsiteX3" fmla="*/ 2334641 w 2338217"/>
              <a:gd name="connsiteY3" fmla="*/ 120480 h 1208315"/>
              <a:gd name="connsiteX4" fmla="*/ 2337816 w 2338217"/>
              <a:gd name="connsiteY4" fmla="*/ 1024649 h 1208315"/>
              <a:gd name="connsiteX5" fmla="*/ 2236386 w 2338217"/>
              <a:gd name="connsiteY5" fmla="*/ 1205454 h 1208315"/>
              <a:gd name="connsiteX6" fmla="*/ 149055 w 2338217"/>
              <a:gd name="connsiteY6" fmla="*/ 1202279 h 1208315"/>
              <a:gd name="connsiteX7" fmla="*/ 6350 w 2338217"/>
              <a:gd name="connsiteY7" fmla="*/ 1126249 h 1208315"/>
              <a:gd name="connsiteX8" fmla="*/ 0 w 2338217"/>
              <a:gd name="connsiteY8" fmla="*/ 133180 h 1208315"/>
              <a:gd name="connsiteX0" fmla="*/ 0 w 2338217"/>
              <a:gd name="connsiteY0" fmla="*/ 133180 h 1208315"/>
              <a:gd name="connsiteX1" fmla="*/ 120480 w 2338217"/>
              <a:gd name="connsiteY1" fmla="*/ 6350 h 1208315"/>
              <a:gd name="connsiteX2" fmla="*/ 2233211 w 2338217"/>
              <a:gd name="connsiteY2" fmla="*/ 0 h 1208315"/>
              <a:gd name="connsiteX3" fmla="*/ 2334641 w 2338217"/>
              <a:gd name="connsiteY3" fmla="*/ 120480 h 1208315"/>
              <a:gd name="connsiteX4" fmla="*/ 2337816 w 2338217"/>
              <a:gd name="connsiteY4" fmla="*/ 1024649 h 1208315"/>
              <a:gd name="connsiteX5" fmla="*/ 2236386 w 2338217"/>
              <a:gd name="connsiteY5" fmla="*/ 1205454 h 1208315"/>
              <a:gd name="connsiteX6" fmla="*/ 123655 w 2338217"/>
              <a:gd name="connsiteY6" fmla="*/ 1202279 h 1208315"/>
              <a:gd name="connsiteX7" fmla="*/ 6350 w 2338217"/>
              <a:gd name="connsiteY7" fmla="*/ 1126249 h 1208315"/>
              <a:gd name="connsiteX8" fmla="*/ 0 w 2338217"/>
              <a:gd name="connsiteY8" fmla="*/ 133180 h 1208315"/>
              <a:gd name="connsiteX0" fmla="*/ 0 w 2338217"/>
              <a:gd name="connsiteY0" fmla="*/ 133180 h 1205454"/>
              <a:gd name="connsiteX1" fmla="*/ 120480 w 2338217"/>
              <a:gd name="connsiteY1" fmla="*/ 6350 h 1205454"/>
              <a:gd name="connsiteX2" fmla="*/ 2233211 w 2338217"/>
              <a:gd name="connsiteY2" fmla="*/ 0 h 1205454"/>
              <a:gd name="connsiteX3" fmla="*/ 2334641 w 2338217"/>
              <a:gd name="connsiteY3" fmla="*/ 120480 h 1205454"/>
              <a:gd name="connsiteX4" fmla="*/ 2337816 w 2338217"/>
              <a:gd name="connsiteY4" fmla="*/ 1024649 h 1205454"/>
              <a:gd name="connsiteX5" fmla="*/ 2236386 w 2338217"/>
              <a:gd name="connsiteY5" fmla="*/ 1205454 h 1205454"/>
              <a:gd name="connsiteX6" fmla="*/ 123655 w 2338217"/>
              <a:gd name="connsiteY6" fmla="*/ 1202279 h 1205454"/>
              <a:gd name="connsiteX7" fmla="*/ 6350 w 2338217"/>
              <a:gd name="connsiteY7" fmla="*/ 1107199 h 1205454"/>
              <a:gd name="connsiteX8" fmla="*/ 0 w 2338217"/>
              <a:gd name="connsiteY8" fmla="*/ 133180 h 1205454"/>
              <a:gd name="connsiteX0" fmla="*/ 0 w 2335365"/>
              <a:gd name="connsiteY0" fmla="*/ 133180 h 1205454"/>
              <a:gd name="connsiteX1" fmla="*/ 120480 w 2335365"/>
              <a:gd name="connsiteY1" fmla="*/ 6350 h 1205454"/>
              <a:gd name="connsiteX2" fmla="*/ 2233211 w 2335365"/>
              <a:gd name="connsiteY2" fmla="*/ 0 h 1205454"/>
              <a:gd name="connsiteX3" fmla="*/ 2334641 w 2335365"/>
              <a:gd name="connsiteY3" fmla="*/ 120480 h 1205454"/>
              <a:gd name="connsiteX4" fmla="*/ 2334641 w 2335365"/>
              <a:gd name="connsiteY4" fmla="*/ 1050049 h 1205454"/>
              <a:gd name="connsiteX5" fmla="*/ 2236386 w 2335365"/>
              <a:gd name="connsiteY5" fmla="*/ 1205454 h 1205454"/>
              <a:gd name="connsiteX6" fmla="*/ 123655 w 2335365"/>
              <a:gd name="connsiteY6" fmla="*/ 1202279 h 1205454"/>
              <a:gd name="connsiteX7" fmla="*/ 6350 w 2335365"/>
              <a:gd name="connsiteY7" fmla="*/ 1107199 h 1205454"/>
              <a:gd name="connsiteX8" fmla="*/ 0 w 2335365"/>
              <a:gd name="connsiteY8" fmla="*/ 133180 h 1205454"/>
              <a:gd name="connsiteX0" fmla="*/ 0 w 2337002"/>
              <a:gd name="connsiteY0" fmla="*/ 133180 h 1208629"/>
              <a:gd name="connsiteX1" fmla="*/ 120480 w 2337002"/>
              <a:gd name="connsiteY1" fmla="*/ 6350 h 1208629"/>
              <a:gd name="connsiteX2" fmla="*/ 2233211 w 2337002"/>
              <a:gd name="connsiteY2" fmla="*/ 0 h 1208629"/>
              <a:gd name="connsiteX3" fmla="*/ 2334641 w 2337002"/>
              <a:gd name="connsiteY3" fmla="*/ 120480 h 1208629"/>
              <a:gd name="connsiteX4" fmla="*/ 2334641 w 2337002"/>
              <a:gd name="connsiteY4" fmla="*/ 1050049 h 1208629"/>
              <a:gd name="connsiteX5" fmla="*/ 2245911 w 2337002"/>
              <a:gd name="connsiteY5" fmla="*/ 1208629 h 1208629"/>
              <a:gd name="connsiteX6" fmla="*/ 123655 w 2337002"/>
              <a:gd name="connsiteY6" fmla="*/ 1202279 h 1208629"/>
              <a:gd name="connsiteX7" fmla="*/ 6350 w 2337002"/>
              <a:gd name="connsiteY7" fmla="*/ 1107199 h 1208629"/>
              <a:gd name="connsiteX8" fmla="*/ 0 w 2337002"/>
              <a:gd name="connsiteY8" fmla="*/ 133180 h 1208629"/>
              <a:gd name="connsiteX0" fmla="*/ 0 w 2337002"/>
              <a:gd name="connsiteY0" fmla="*/ 133180 h 1208629"/>
              <a:gd name="connsiteX1" fmla="*/ 120480 w 2337002"/>
              <a:gd name="connsiteY1" fmla="*/ 6350 h 1208629"/>
              <a:gd name="connsiteX2" fmla="*/ 2233211 w 2337002"/>
              <a:gd name="connsiteY2" fmla="*/ 0 h 1208629"/>
              <a:gd name="connsiteX3" fmla="*/ 2334641 w 2337002"/>
              <a:gd name="connsiteY3" fmla="*/ 120480 h 1208629"/>
              <a:gd name="connsiteX4" fmla="*/ 2334641 w 2337002"/>
              <a:gd name="connsiteY4" fmla="*/ 1050049 h 1208629"/>
              <a:gd name="connsiteX5" fmla="*/ 2245911 w 2337002"/>
              <a:gd name="connsiteY5" fmla="*/ 1208629 h 1208629"/>
              <a:gd name="connsiteX6" fmla="*/ 123655 w 2337002"/>
              <a:gd name="connsiteY6" fmla="*/ 1202279 h 1208629"/>
              <a:gd name="connsiteX7" fmla="*/ 6350 w 2337002"/>
              <a:gd name="connsiteY7" fmla="*/ 1107199 h 1208629"/>
              <a:gd name="connsiteX8" fmla="*/ 0 w 2337002"/>
              <a:gd name="connsiteY8" fmla="*/ 133180 h 1208629"/>
              <a:gd name="connsiteX0" fmla="*/ 0 w 2337002"/>
              <a:gd name="connsiteY0" fmla="*/ 133180 h 1208629"/>
              <a:gd name="connsiteX1" fmla="*/ 120480 w 2337002"/>
              <a:gd name="connsiteY1" fmla="*/ 6350 h 1208629"/>
              <a:gd name="connsiteX2" fmla="*/ 2233211 w 2337002"/>
              <a:gd name="connsiteY2" fmla="*/ 0 h 1208629"/>
              <a:gd name="connsiteX3" fmla="*/ 2334641 w 2337002"/>
              <a:gd name="connsiteY3" fmla="*/ 120480 h 1208629"/>
              <a:gd name="connsiteX4" fmla="*/ 2334641 w 2337002"/>
              <a:gd name="connsiteY4" fmla="*/ 1050049 h 1208629"/>
              <a:gd name="connsiteX5" fmla="*/ 2245911 w 2337002"/>
              <a:gd name="connsiteY5" fmla="*/ 1208629 h 1208629"/>
              <a:gd name="connsiteX6" fmla="*/ 123655 w 2337002"/>
              <a:gd name="connsiteY6" fmla="*/ 1202279 h 1208629"/>
              <a:gd name="connsiteX7" fmla="*/ 6350 w 2337002"/>
              <a:gd name="connsiteY7" fmla="*/ 1107199 h 1208629"/>
              <a:gd name="connsiteX8" fmla="*/ 0 w 2337002"/>
              <a:gd name="connsiteY8" fmla="*/ 133180 h 1208629"/>
              <a:gd name="connsiteX0" fmla="*/ 0 w 2337002"/>
              <a:gd name="connsiteY0" fmla="*/ 133180 h 1209030"/>
              <a:gd name="connsiteX1" fmla="*/ 120480 w 2337002"/>
              <a:gd name="connsiteY1" fmla="*/ 6350 h 1209030"/>
              <a:gd name="connsiteX2" fmla="*/ 2233211 w 2337002"/>
              <a:gd name="connsiteY2" fmla="*/ 0 h 1209030"/>
              <a:gd name="connsiteX3" fmla="*/ 2334641 w 2337002"/>
              <a:gd name="connsiteY3" fmla="*/ 120480 h 1209030"/>
              <a:gd name="connsiteX4" fmla="*/ 2334641 w 2337002"/>
              <a:gd name="connsiteY4" fmla="*/ 1050049 h 1209030"/>
              <a:gd name="connsiteX5" fmla="*/ 2245911 w 2337002"/>
              <a:gd name="connsiteY5" fmla="*/ 1208629 h 1209030"/>
              <a:gd name="connsiteX6" fmla="*/ 126830 w 2337002"/>
              <a:gd name="connsiteY6" fmla="*/ 1208629 h 1209030"/>
              <a:gd name="connsiteX7" fmla="*/ 6350 w 2337002"/>
              <a:gd name="connsiteY7" fmla="*/ 1107199 h 1209030"/>
              <a:gd name="connsiteX8" fmla="*/ 0 w 2337002"/>
              <a:gd name="connsiteY8" fmla="*/ 133180 h 1209030"/>
              <a:gd name="connsiteX0" fmla="*/ 0 w 2337002"/>
              <a:gd name="connsiteY0" fmla="*/ 133180 h 1209276"/>
              <a:gd name="connsiteX1" fmla="*/ 120480 w 2337002"/>
              <a:gd name="connsiteY1" fmla="*/ 6350 h 1209276"/>
              <a:gd name="connsiteX2" fmla="*/ 2233211 w 2337002"/>
              <a:gd name="connsiteY2" fmla="*/ 0 h 1209276"/>
              <a:gd name="connsiteX3" fmla="*/ 2334641 w 2337002"/>
              <a:gd name="connsiteY3" fmla="*/ 120480 h 1209276"/>
              <a:gd name="connsiteX4" fmla="*/ 2334641 w 2337002"/>
              <a:gd name="connsiteY4" fmla="*/ 1050049 h 1209276"/>
              <a:gd name="connsiteX5" fmla="*/ 2245911 w 2337002"/>
              <a:gd name="connsiteY5" fmla="*/ 1208629 h 1209276"/>
              <a:gd name="connsiteX6" fmla="*/ 126830 w 2337002"/>
              <a:gd name="connsiteY6" fmla="*/ 1208629 h 1209276"/>
              <a:gd name="connsiteX7" fmla="*/ 6350 w 2337002"/>
              <a:gd name="connsiteY7" fmla="*/ 1107199 h 1209276"/>
              <a:gd name="connsiteX8" fmla="*/ 0 w 2337002"/>
              <a:gd name="connsiteY8" fmla="*/ 133180 h 1209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37002" h="1209276">
                <a:moveTo>
                  <a:pt x="0" y="133180"/>
                </a:moveTo>
                <a:cubicBezTo>
                  <a:pt x="0" y="19296"/>
                  <a:pt x="6596" y="6350"/>
                  <a:pt x="120480" y="6350"/>
                </a:cubicBezTo>
                <a:lnTo>
                  <a:pt x="2233211" y="0"/>
                </a:lnTo>
                <a:cubicBezTo>
                  <a:pt x="2347095" y="0"/>
                  <a:pt x="2334641" y="6596"/>
                  <a:pt x="2334641" y="120480"/>
                </a:cubicBezTo>
                <a:cubicBezTo>
                  <a:pt x="2335699" y="421870"/>
                  <a:pt x="2333583" y="748659"/>
                  <a:pt x="2334641" y="1050049"/>
                </a:cubicBezTo>
                <a:cubicBezTo>
                  <a:pt x="2334641" y="1163933"/>
                  <a:pt x="2359795" y="1208629"/>
                  <a:pt x="2245911" y="1208629"/>
                </a:cubicBezTo>
                <a:cubicBezTo>
                  <a:pt x="1179717" y="1184287"/>
                  <a:pt x="1250174" y="1213921"/>
                  <a:pt x="126830" y="1208629"/>
                </a:cubicBezTo>
                <a:cubicBezTo>
                  <a:pt x="12946" y="1208629"/>
                  <a:pt x="6350" y="1221083"/>
                  <a:pt x="6350" y="1107199"/>
                </a:cubicBezTo>
                <a:cubicBezTo>
                  <a:pt x="4233" y="776176"/>
                  <a:pt x="2117" y="464203"/>
                  <a:pt x="0" y="133180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연결자 14"/>
          <p:cNvSpPr/>
          <p:nvPr/>
        </p:nvSpPr>
        <p:spPr>
          <a:xfrm>
            <a:off x="5289491" y="4456935"/>
            <a:ext cx="330259" cy="328628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4745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4503" y="103447"/>
            <a:ext cx="12022994" cy="659661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70467" y="2187167"/>
            <a:ext cx="10659533" cy="1693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275667" y="1142996"/>
            <a:ext cx="3640667" cy="1024467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87980"/>
              </a:lnSpc>
              <a:defRPr/>
            </a:pPr>
            <a:r>
              <a:rPr lang="ko-KR" altLang="en-US" sz="5800" b="0" spc="-1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목차</a:t>
            </a:r>
            <a:r>
              <a:rPr lang="en-US" sz="5800" b="0" spc="-1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 </a:t>
            </a:r>
            <a:r>
              <a:rPr lang="ko-KR" altLang="en-US" sz="5800" b="0" spc="-1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소개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1278467" y="3881292"/>
            <a:ext cx="584200" cy="16933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761067" y="3560617"/>
            <a:ext cx="1947333" cy="279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5449"/>
              </a:lnSpc>
              <a:defRPr/>
            </a:pP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간트차트</a:t>
            </a:r>
            <a:r>
              <a:rPr lang="en-US" altLang="ko-KR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(</a:t>
            </a: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일정관리표</a:t>
            </a:r>
            <a:r>
              <a:rPr lang="en-US" altLang="ko-KR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)</a:t>
            </a:r>
            <a:endParaRPr lang="ko-KR" altLang="en-US" sz="1533">
              <a:solidFill>
                <a:schemeClr val="bg1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36600" y="3551092"/>
            <a:ext cx="872067" cy="7112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04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431655808" y="1431655808"/>
            <a:ext cx="1431655808" cy="1431655808"/>
            <a:chOff x="1431655808" y="1431655808"/>
            <a:chExt cx="1431655808" cy="1431655808"/>
          </a:xfrm>
        </p:grpSpPr>
      </p:grpSp>
      <p:pic>
        <p:nvPicPr>
          <p:cNvPr id="10" name="Picture 1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9033934" y="3881292"/>
            <a:ext cx="584200" cy="16933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8500534" y="3542625"/>
            <a:ext cx="872067" cy="719667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06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96180" y="255811"/>
            <a:ext cx="1202267" cy="186267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119519"/>
              </a:lnSpc>
              <a:defRPr/>
            </a:pPr>
            <a:r>
              <a:rPr lang="en-US" altLang="ko-KR" sz="1100" b="1" spc="3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Project 3</a:t>
            </a:r>
            <a:r>
              <a:rPr lang="ko-KR" altLang="en-US" sz="1100" b="1" spc="3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조</a:t>
            </a:r>
            <a:endParaRPr lang="en-US" sz="1067" b="0" spc="200">
              <a:solidFill>
                <a:schemeClr val="bg1"/>
              </a:solidFill>
              <a:latin typeface="함초롬돋움"/>
              <a:ea typeface="함초롬돋움"/>
              <a:cs typeface="함초롬돋움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1431655808" y="1431655808"/>
            <a:ext cx="1431655808" cy="1431655808"/>
            <a:chOff x="1431655808" y="1431655808"/>
            <a:chExt cx="1431655808" cy="1431655808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5156200" y="3881292"/>
            <a:ext cx="584200" cy="16933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5638801" y="3664333"/>
            <a:ext cx="1947333" cy="279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5449"/>
              </a:lnSpc>
              <a:defRPr/>
            </a:pP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요구사항 정의서 </a:t>
            </a:r>
            <a:r>
              <a:rPr lang="en-US" altLang="ko-KR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&amp;</a:t>
            </a:r>
          </a:p>
          <a:p>
            <a:pPr lvl="0" algn="l">
              <a:lnSpc>
                <a:spcPct val="95449"/>
              </a:lnSpc>
              <a:defRPr/>
            </a:pP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정책정의서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614334" y="3542625"/>
            <a:ext cx="872067" cy="719667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05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431655808" y="1431655808"/>
            <a:ext cx="1431655808" cy="1431655808"/>
            <a:chOff x="1431655808" y="1431655808"/>
            <a:chExt cx="1431655808" cy="1431655808"/>
          </a:xfrm>
        </p:grpSpPr>
      </p:grpSp>
      <p:pic>
        <p:nvPicPr>
          <p:cNvPr id="22" name="Picture 2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1278467" y="4809854"/>
            <a:ext cx="584200" cy="16933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9004089" y="3574416"/>
            <a:ext cx="1947333" cy="279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5449"/>
              </a:lnSpc>
              <a:defRPr/>
            </a:pP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유즈케이스</a:t>
            </a:r>
            <a:endParaRPr lang="en-US" altLang="ko-KR" sz="1533">
              <a:solidFill>
                <a:schemeClr val="bg1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736600" y="4471187"/>
            <a:ext cx="872067" cy="719667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07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431655808" y="1431655808"/>
            <a:ext cx="1431655808" cy="1431655808"/>
            <a:chOff x="1431655808" y="1431655808"/>
            <a:chExt cx="1431655808" cy="1431655808"/>
          </a:xfrm>
        </p:grpSpPr>
      </p:grpSp>
      <p:pic>
        <p:nvPicPr>
          <p:cNvPr id="27" name="Picture 2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9033934" y="4809854"/>
            <a:ext cx="584200" cy="16933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5648326" y="4489179"/>
            <a:ext cx="1947333" cy="279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5449"/>
              </a:lnSpc>
              <a:defRPr/>
            </a:pPr>
            <a:r>
              <a:rPr lang="en-US" altLang="ko-KR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EXERD</a:t>
            </a:r>
            <a:endParaRPr lang="ko-KR" altLang="en-US" sz="1533">
              <a:solidFill>
                <a:schemeClr val="bg1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8500534" y="4471187"/>
            <a:ext cx="872067" cy="719667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09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1431655808" y="1431655808"/>
            <a:ext cx="1431655808" cy="1431655808"/>
            <a:chOff x="1431655808" y="1431655808"/>
            <a:chExt cx="1431655808" cy="1431655808"/>
          </a:xfrm>
        </p:grpSpPr>
      </p:grpSp>
      <p:pic>
        <p:nvPicPr>
          <p:cNvPr id="32" name="Picture 3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5156200" y="4809854"/>
            <a:ext cx="584200" cy="1693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1763837" y="4489179"/>
            <a:ext cx="1947333" cy="279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5449"/>
              </a:lnSpc>
              <a:defRPr/>
            </a:pP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시퀀스다이어그램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614334" y="4471187"/>
            <a:ext cx="872067" cy="719667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08</a:t>
            </a:r>
          </a:p>
        </p:txBody>
      </p:sp>
      <p:pic>
        <p:nvPicPr>
          <p:cNvPr id="36" name="Picture 36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 rot="5400000">
            <a:off x="5867400" y="-414871"/>
            <a:ext cx="457200" cy="2514600"/>
          </a:xfrm>
          <a:prstGeom prst="rect">
            <a:avLst/>
          </a:prstGeom>
        </p:spPr>
      </p:pic>
      <p:sp>
        <p:nvSpPr>
          <p:cNvPr id="38" name="TextBox 4"/>
          <p:cNvSpPr txBox="1"/>
          <p:nvPr/>
        </p:nvSpPr>
        <p:spPr>
          <a:xfrm>
            <a:off x="9064900" y="223450"/>
            <a:ext cx="2880488" cy="250991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just">
              <a:lnSpc>
                <a:spcPct val="101259"/>
              </a:lnSpc>
              <a:defRPr/>
            </a:pPr>
            <a:r>
              <a:rPr lang="en-US" sz="1200" b="0" i="0" u="none" strike="noStrike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https://github.com/EODOHA/schoolMeal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195010" y="760965"/>
            <a:ext cx="380197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000" b="1" spc="3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2024  Portfolio Project</a:t>
            </a:r>
          </a:p>
        </p:txBody>
      </p:sp>
      <p:pic>
        <p:nvPicPr>
          <p:cNvPr id="41" name="Picture 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1278467" y="2918300"/>
            <a:ext cx="584200" cy="16933"/>
          </a:xfrm>
          <a:prstGeom prst="rect">
            <a:avLst/>
          </a:prstGeom>
        </p:spPr>
      </p:pic>
      <p:sp>
        <p:nvSpPr>
          <p:cNvPr id="42" name="TextBox 6"/>
          <p:cNvSpPr txBox="1"/>
          <p:nvPr/>
        </p:nvSpPr>
        <p:spPr>
          <a:xfrm>
            <a:off x="1761067" y="2588100"/>
            <a:ext cx="1947333" cy="279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5449"/>
              </a:lnSpc>
              <a:defRPr/>
            </a:pP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프로젝트 개요</a:t>
            </a:r>
          </a:p>
        </p:txBody>
      </p:sp>
      <p:sp>
        <p:nvSpPr>
          <p:cNvPr id="44" name="TextBox 8"/>
          <p:cNvSpPr txBox="1"/>
          <p:nvPr/>
        </p:nvSpPr>
        <p:spPr>
          <a:xfrm>
            <a:off x="736600" y="2588100"/>
            <a:ext cx="872067" cy="7112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01</a:t>
            </a:r>
          </a:p>
        </p:txBody>
      </p:sp>
      <p:pic>
        <p:nvPicPr>
          <p:cNvPr id="45" name="Picture 1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9033934" y="2918300"/>
            <a:ext cx="584200" cy="16933"/>
          </a:xfrm>
          <a:prstGeom prst="rect">
            <a:avLst/>
          </a:prstGeom>
        </p:spPr>
      </p:pic>
      <p:sp>
        <p:nvSpPr>
          <p:cNvPr id="46" name="TextBox 11"/>
          <p:cNvSpPr txBox="1"/>
          <p:nvPr/>
        </p:nvSpPr>
        <p:spPr>
          <a:xfrm>
            <a:off x="9516534" y="2588100"/>
            <a:ext cx="1947333" cy="279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5449"/>
              </a:lnSpc>
              <a:defRPr/>
            </a:pP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화면 정의서</a:t>
            </a:r>
          </a:p>
        </p:txBody>
      </p:sp>
      <p:sp>
        <p:nvSpPr>
          <p:cNvPr id="48" name="TextBox 13"/>
          <p:cNvSpPr txBox="1"/>
          <p:nvPr/>
        </p:nvSpPr>
        <p:spPr>
          <a:xfrm>
            <a:off x="8500534" y="2579633"/>
            <a:ext cx="872067" cy="719667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03</a:t>
            </a:r>
          </a:p>
        </p:txBody>
      </p:sp>
      <p:pic>
        <p:nvPicPr>
          <p:cNvPr id="49" name="Picture 1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5156200" y="2918300"/>
            <a:ext cx="584200" cy="16933"/>
          </a:xfrm>
          <a:prstGeom prst="rect">
            <a:avLst/>
          </a:prstGeom>
        </p:spPr>
      </p:pic>
      <p:sp>
        <p:nvSpPr>
          <p:cNvPr id="50" name="TextBox 18"/>
          <p:cNvSpPr txBox="1"/>
          <p:nvPr/>
        </p:nvSpPr>
        <p:spPr>
          <a:xfrm>
            <a:off x="5638801" y="2588100"/>
            <a:ext cx="1947333" cy="279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5449"/>
              </a:lnSpc>
              <a:defRPr/>
            </a:pP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개발환경</a:t>
            </a:r>
          </a:p>
        </p:txBody>
      </p:sp>
      <p:sp>
        <p:nvSpPr>
          <p:cNvPr id="52" name="TextBox 20"/>
          <p:cNvSpPr txBox="1"/>
          <p:nvPr/>
        </p:nvSpPr>
        <p:spPr>
          <a:xfrm>
            <a:off x="4614334" y="2579633"/>
            <a:ext cx="872067" cy="719667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02</a:t>
            </a:r>
          </a:p>
        </p:txBody>
      </p:sp>
      <p:pic>
        <p:nvPicPr>
          <p:cNvPr id="53" name="Picture 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1278467" y="5775729"/>
            <a:ext cx="584200" cy="16933"/>
          </a:xfrm>
          <a:prstGeom prst="rect">
            <a:avLst/>
          </a:prstGeom>
        </p:spPr>
      </p:pic>
      <p:sp>
        <p:nvSpPr>
          <p:cNvPr id="54" name="TextBox 6"/>
          <p:cNvSpPr txBox="1"/>
          <p:nvPr/>
        </p:nvSpPr>
        <p:spPr>
          <a:xfrm>
            <a:off x="9516534" y="4489872"/>
            <a:ext cx="1947333" cy="279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5449"/>
              </a:lnSpc>
              <a:defRPr/>
            </a:pP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메뉴구조도</a:t>
            </a:r>
          </a:p>
        </p:txBody>
      </p:sp>
      <p:sp>
        <p:nvSpPr>
          <p:cNvPr id="55" name="TextBox 8"/>
          <p:cNvSpPr txBox="1"/>
          <p:nvPr/>
        </p:nvSpPr>
        <p:spPr>
          <a:xfrm>
            <a:off x="736600" y="5445529"/>
            <a:ext cx="872067" cy="7112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10</a:t>
            </a:r>
          </a:p>
        </p:txBody>
      </p:sp>
      <p:pic>
        <p:nvPicPr>
          <p:cNvPr id="56" name="Picture 1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9033934" y="5775729"/>
            <a:ext cx="584200" cy="16933"/>
          </a:xfrm>
          <a:prstGeom prst="rect">
            <a:avLst/>
          </a:prstGeom>
        </p:spPr>
      </p:pic>
      <p:sp>
        <p:nvSpPr>
          <p:cNvPr id="57" name="TextBox 11"/>
          <p:cNvSpPr txBox="1"/>
          <p:nvPr/>
        </p:nvSpPr>
        <p:spPr>
          <a:xfrm>
            <a:off x="5638800" y="5450154"/>
            <a:ext cx="1947333" cy="493445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5449"/>
              </a:lnSpc>
              <a:defRPr/>
            </a:pP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프로젝트 시연</a:t>
            </a:r>
            <a:r>
              <a:rPr lang="en-US" altLang="ko-KR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/>
            </a:r>
            <a:br>
              <a:rPr lang="en-US" altLang="ko-KR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</a:br>
            <a:r>
              <a:rPr lang="ko-KR" altLang="en-US" sz="1533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및 후기</a:t>
            </a:r>
          </a:p>
        </p:txBody>
      </p:sp>
      <p:sp>
        <p:nvSpPr>
          <p:cNvPr id="58" name="TextBox 13"/>
          <p:cNvSpPr txBox="1"/>
          <p:nvPr/>
        </p:nvSpPr>
        <p:spPr>
          <a:xfrm>
            <a:off x="8500534" y="5437062"/>
            <a:ext cx="872067" cy="719667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12</a:t>
            </a:r>
          </a:p>
        </p:txBody>
      </p:sp>
      <p:pic>
        <p:nvPicPr>
          <p:cNvPr id="59" name="Picture 1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5156200" y="5775729"/>
            <a:ext cx="584200" cy="16933"/>
          </a:xfrm>
          <a:prstGeom prst="rect">
            <a:avLst/>
          </a:prstGeom>
        </p:spPr>
      </p:pic>
      <p:sp>
        <p:nvSpPr>
          <p:cNvPr id="60" name="TextBox 18"/>
          <p:cNvSpPr txBox="1"/>
          <p:nvPr/>
        </p:nvSpPr>
        <p:spPr>
          <a:xfrm>
            <a:off x="1761067" y="5541748"/>
            <a:ext cx="1947333" cy="279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5449"/>
              </a:lnSpc>
              <a:defRPr/>
            </a:pPr>
            <a:r>
              <a:rPr lang="ko-KR" altLang="en-US" sz="1533" dirty="0" smtClean="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적용 기능</a:t>
            </a:r>
            <a:r>
              <a:rPr lang="en-US" altLang="ko-KR" sz="1533" dirty="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/>
            </a:r>
            <a:br>
              <a:rPr lang="en-US" altLang="ko-KR" sz="1533" dirty="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</a:br>
            <a:r>
              <a:rPr lang="en-US" altLang="ko-KR" sz="1533" dirty="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(</a:t>
            </a:r>
            <a:r>
              <a:rPr lang="ko-KR" altLang="en-US" sz="1533" dirty="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주요기능설명</a:t>
            </a:r>
            <a:r>
              <a:rPr lang="en-US" altLang="ko-KR" sz="1533" dirty="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)</a:t>
            </a:r>
            <a:endParaRPr lang="ko-KR" altLang="en-US" sz="1533" dirty="0">
              <a:solidFill>
                <a:schemeClr val="bg1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61" name="TextBox 20"/>
          <p:cNvSpPr txBox="1"/>
          <p:nvPr/>
        </p:nvSpPr>
        <p:spPr>
          <a:xfrm>
            <a:off x="4614334" y="5437062"/>
            <a:ext cx="872067" cy="719667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87980"/>
              </a:lnSpc>
              <a:defRPr/>
            </a:pPr>
            <a:r>
              <a:rPr lang="en-US" sz="4000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11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4092" y="5422426"/>
            <a:ext cx="1805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1"/>
                </a:solidFill>
                <a:latin typeface="함초롬돋움"/>
                <a:ea typeface="함초롬돋움"/>
                <a:cs typeface="함초롬돋움"/>
              </a:rPr>
              <a:t>Q&amp;A</a:t>
            </a:r>
            <a:endParaRPr lang="ko-KR" altLang="en-US">
              <a:solidFill>
                <a:schemeClr val="bg1"/>
              </a:solidFill>
              <a:latin typeface="함초롬돋움"/>
              <a:ea typeface="함초롬돋움"/>
              <a:cs typeface="함초롬돋움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영양상담</a:t>
            </a:r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0587407"/>
              </p:ext>
            </p:extLst>
          </p:nvPr>
        </p:nvGraphicFramePr>
        <p:xfrm>
          <a:off x="8562975" y="1905000"/>
          <a:ext cx="3384376" cy="1785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영양상담 상담내용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결과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특이사항 등 이력정보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게시판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관리자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게시판 담당자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외의 접근 제한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  (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다른 회원 접근 시 메인 페이지로 이동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)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검색 기능</a:t>
                      </a: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(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전체</a:t>
                      </a: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, 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제목</a:t>
                      </a: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, 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작성자</a:t>
                      </a: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, </a:t>
                      </a:r>
                      <a:r>
                        <a:rPr lang="ko-KR" altLang="en-US" sz="850" b="0" baseline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내담자</a:t>
                      </a: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)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내담자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명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내담자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ID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을 </a:t>
                      </a:r>
                      <a:r>
                        <a:rPr kumimoji="1" lang="ko-KR" altLang="en-US" sz="85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멘션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기능으로 호출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영양상담 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영양상담 이력관리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12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1892216"/>
            <a:ext cx="6499228" cy="224664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586" y="3252870"/>
            <a:ext cx="2302602" cy="348601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9997" y="3917292"/>
            <a:ext cx="3806802" cy="2867767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5218964" y="2740752"/>
            <a:ext cx="550070" cy="1091416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5" name="순서도: 연결자 14"/>
          <p:cNvSpPr/>
          <p:nvPr/>
        </p:nvSpPr>
        <p:spPr>
          <a:xfrm>
            <a:off x="4553557" y="2075144"/>
            <a:ext cx="344890" cy="340793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1371600" y="4876674"/>
            <a:ext cx="3484158" cy="318781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순서도: 연결자 16"/>
          <p:cNvSpPr/>
          <p:nvPr/>
        </p:nvSpPr>
        <p:spPr>
          <a:xfrm>
            <a:off x="1157592" y="4634739"/>
            <a:ext cx="344890" cy="340793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8" name="순서도: 연결자 17"/>
          <p:cNvSpPr/>
          <p:nvPr/>
        </p:nvSpPr>
        <p:spPr>
          <a:xfrm>
            <a:off x="5653586" y="2619569"/>
            <a:ext cx="344890" cy="340793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975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294098"/>
              </p:ext>
            </p:extLst>
          </p:nvPr>
        </p:nvGraphicFramePr>
        <p:xfrm>
          <a:off x="8562975" y="1905000"/>
          <a:ext cx="3384376" cy="15389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정보제공형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페이지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웹 </a:t>
                      </a:r>
                      <a:r>
                        <a:rPr lang="ko-KR" altLang="en-US" sz="850" b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크롤링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등을 통한 급식 관련 최신정보 수집 및 안내사항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게시판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실시간 급식 관련 뉴스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웹 </a:t>
                      </a:r>
                      <a:r>
                        <a:rPr lang="ko-KR" altLang="en-US" sz="850" b="0" baseline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크롤링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뉴스 감정 분석 결과 막대 그래프 표시 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(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긍정 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/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부정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)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커뮤니티 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050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급식뉴스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게시판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13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46" y="1899910"/>
            <a:ext cx="8250107" cy="4687730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294546" y="2777528"/>
            <a:ext cx="8250107" cy="3810112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5" name="순서도: 연결자 14"/>
          <p:cNvSpPr/>
          <p:nvPr/>
        </p:nvSpPr>
        <p:spPr>
          <a:xfrm>
            <a:off x="209206" y="2716606"/>
            <a:ext cx="381000" cy="399966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6" name="순서도: 연결자 15"/>
          <p:cNvSpPr/>
          <p:nvPr/>
        </p:nvSpPr>
        <p:spPr>
          <a:xfrm>
            <a:off x="7372350" y="1860508"/>
            <a:ext cx="314325" cy="292142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175" y="4077269"/>
            <a:ext cx="8101076" cy="131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941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통계 게시판</a:t>
            </a:r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713724"/>
              </p:ext>
            </p:extLst>
          </p:nvPr>
        </p:nvGraphicFramePr>
        <p:xfrm>
          <a:off x="8562975" y="1905000"/>
          <a:ext cx="3384376" cy="18498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현재 가입된 회원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수에 대한 통계 페이지</a:t>
                      </a: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850" b="0" baseline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관리자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게시판 담당자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외의 접근 제한</a:t>
                      </a:r>
                      <a:endParaRPr lang="en-US" altLang="ko-KR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회원등급 별 가입자 수 조회 및 총 가입자 수 합계 조회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시각화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-</a:t>
                      </a:r>
                      <a:r>
                        <a:rPr lang="en-US" altLang="ko-KR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(</a:t>
                      </a:r>
                      <a:r>
                        <a:rPr lang="ko-KR" altLang="en-US" sz="850" b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파이차트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)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등급별 비율을 원형 차트로 표현</a:t>
                      </a:r>
                      <a:endParaRPr lang="en-US" altLang="ko-KR" sz="850" b="0" dirty="0" smtClean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  <a:p>
                      <a:pPr marL="0" indent="0" algn="just" latinLnBrk="1">
                        <a:lnSpc>
                          <a:spcPct val="120000"/>
                        </a:lnSpc>
                        <a:buFontTx/>
                        <a:buNone/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- (</a:t>
                      </a:r>
                      <a:r>
                        <a:rPr lang="ko-KR" altLang="en-US" sz="850" b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막대차트</a:t>
                      </a: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) 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등급별 수치를 막대 형태로 시각화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통계 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가입자 수 통계 게시판</a:t>
            </a:r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14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1899910"/>
            <a:ext cx="7331919" cy="279558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17268" b="8242"/>
          <a:stretch/>
        </p:blipFill>
        <p:spPr>
          <a:xfrm>
            <a:off x="1231056" y="4576637"/>
            <a:ext cx="7331919" cy="2095501"/>
          </a:xfrm>
          <a:prstGeom prst="rect">
            <a:avLst/>
          </a:prstGeom>
        </p:spPr>
      </p:pic>
      <p:sp>
        <p:nvSpPr>
          <p:cNvPr id="18" name="자유형 17"/>
          <p:cNvSpPr/>
          <p:nvPr/>
        </p:nvSpPr>
        <p:spPr>
          <a:xfrm>
            <a:off x="4411240" y="2499860"/>
            <a:ext cx="3808834" cy="4054094"/>
          </a:xfrm>
          <a:custGeom>
            <a:avLst/>
            <a:gdLst>
              <a:gd name="connsiteX0" fmla="*/ 309749 w 3808834"/>
              <a:gd name="connsiteY0" fmla="*/ 0 h 4054094"/>
              <a:gd name="connsiteX1" fmla="*/ 2613260 w 3808834"/>
              <a:gd name="connsiteY1" fmla="*/ 0 h 4054094"/>
              <a:gd name="connsiteX2" fmla="*/ 2923009 w 3808834"/>
              <a:gd name="connsiteY2" fmla="*/ 309749 h 4054094"/>
              <a:gd name="connsiteX3" fmla="*/ 2923009 w 3808834"/>
              <a:gd name="connsiteY3" fmla="*/ 1548707 h 4054094"/>
              <a:gd name="connsiteX4" fmla="*/ 2923008 w 3808834"/>
              <a:gd name="connsiteY4" fmla="*/ 1548722 h 4054094"/>
              <a:gd name="connsiteX5" fmla="*/ 2923008 w 3808834"/>
              <a:gd name="connsiteY5" fmla="*/ 2195638 h 4054094"/>
              <a:gd name="connsiteX6" fmla="*/ 3499085 w 3808834"/>
              <a:gd name="connsiteY6" fmla="*/ 2195638 h 4054094"/>
              <a:gd name="connsiteX7" fmla="*/ 3808834 w 3808834"/>
              <a:gd name="connsiteY7" fmla="*/ 2505387 h 4054094"/>
              <a:gd name="connsiteX8" fmla="*/ 3808834 w 3808834"/>
              <a:gd name="connsiteY8" fmla="*/ 3744345 h 4054094"/>
              <a:gd name="connsiteX9" fmla="*/ 3499085 w 3808834"/>
              <a:gd name="connsiteY9" fmla="*/ 4054094 h 4054094"/>
              <a:gd name="connsiteX10" fmla="*/ 1195574 w 3808834"/>
              <a:gd name="connsiteY10" fmla="*/ 4054094 h 4054094"/>
              <a:gd name="connsiteX11" fmla="*/ 885825 w 3808834"/>
              <a:gd name="connsiteY11" fmla="*/ 3744345 h 4054094"/>
              <a:gd name="connsiteX12" fmla="*/ 885825 w 3808834"/>
              <a:gd name="connsiteY12" fmla="*/ 3080418 h 4054094"/>
              <a:gd name="connsiteX13" fmla="*/ 885824 w 3808834"/>
              <a:gd name="connsiteY13" fmla="*/ 3080404 h 4054094"/>
              <a:gd name="connsiteX14" fmla="*/ 885824 w 3808834"/>
              <a:gd name="connsiteY14" fmla="*/ 1858456 h 4054094"/>
              <a:gd name="connsiteX15" fmla="*/ 309749 w 3808834"/>
              <a:gd name="connsiteY15" fmla="*/ 1858456 h 4054094"/>
              <a:gd name="connsiteX16" fmla="*/ 0 w 3808834"/>
              <a:gd name="connsiteY16" fmla="*/ 1548707 h 4054094"/>
              <a:gd name="connsiteX17" fmla="*/ 0 w 3808834"/>
              <a:gd name="connsiteY17" fmla="*/ 309749 h 4054094"/>
              <a:gd name="connsiteX18" fmla="*/ 309749 w 3808834"/>
              <a:gd name="connsiteY18" fmla="*/ 0 h 4054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808834" h="4054094">
                <a:moveTo>
                  <a:pt x="309749" y="0"/>
                </a:moveTo>
                <a:lnTo>
                  <a:pt x="2613260" y="0"/>
                </a:lnTo>
                <a:cubicBezTo>
                  <a:pt x="2784330" y="0"/>
                  <a:pt x="2923009" y="138679"/>
                  <a:pt x="2923009" y="309749"/>
                </a:cubicBezTo>
                <a:lnTo>
                  <a:pt x="2923009" y="1548707"/>
                </a:lnTo>
                <a:lnTo>
                  <a:pt x="2923008" y="1548722"/>
                </a:lnTo>
                <a:lnTo>
                  <a:pt x="2923008" y="2195638"/>
                </a:lnTo>
                <a:lnTo>
                  <a:pt x="3499085" y="2195638"/>
                </a:lnTo>
                <a:cubicBezTo>
                  <a:pt x="3670155" y="2195638"/>
                  <a:pt x="3808834" y="2334317"/>
                  <a:pt x="3808834" y="2505387"/>
                </a:cubicBezTo>
                <a:lnTo>
                  <a:pt x="3808834" y="3744345"/>
                </a:lnTo>
                <a:cubicBezTo>
                  <a:pt x="3808834" y="3915415"/>
                  <a:pt x="3670155" y="4054094"/>
                  <a:pt x="3499085" y="4054094"/>
                </a:cubicBezTo>
                <a:lnTo>
                  <a:pt x="1195574" y="4054094"/>
                </a:lnTo>
                <a:cubicBezTo>
                  <a:pt x="1024504" y="4054094"/>
                  <a:pt x="885825" y="3915415"/>
                  <a:pt x="885825" y="3744345"/>
                </a:cubicBezTo>
                <a:lnTo>
                  <a:pt x="885825" y="3080418"/>
                </a:lnTo>
                <a:lnTo>
                  <a:pt x="885824" y="3080404"/>
                </a:lnTo>
                <a:lnTo>
                  <a:pt x="885824" y="1858456"/>
                </a:lnTo>
                <a:lnTo>
                  <a:pt x="309749" y="1858456"/>
                </a:lnTo>
                <a:cubicBezTo>
                  <a:pt x="138679" y="1858456"/>
                  <a:pt x="0" y="1719777"/>
                  <a:pt x="0" y="1548707"/>
                </a:cubicBezTo>
                <a:lnTo>
                  <a:pt x="0" y="309749"/>
                </a:lnTo>
                <a:cubicBezTo>
                  <a:pt x="0" y="138679"/>
                  <a:pt x="138679" y="0"/>
                  <a:pt x="309749" y="0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순서도: 연결자 13"/>
          <p:cNvSpPr/>
          <p:nvPr/>
        </p:nvSpPr>
        <p:spPr>
          <a:xfrm>
            <a:off x="333203" y="2318215"/>
            <a:ext cx="381000" cy="399966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9" name="순서도: 연결자 18"/>
          <p:cNvSpPr/>
          <p:nvPr/>
        </p:nvSpPr>
        <p:spPr>
          <a:xfrm>
            <a:off x="7038975" y="2318215"/>
            <a:ext cx="381000" cy="399966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1391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2676263"/>
              </p:ext>
            </p:extLst>
          </p:nvPr>
        </p:nvGraphicFramePr>
        <p:xfrm>
          <a:off x="8562975" y="1905000"/>
          <a:ext cx="3384376" cy="20327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상담자와 관리자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간의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sym typeface="맑은 고딕"/>
                        </a:rPr>
                        <a:t> 영양상담 채팅</a:t>
                      </a:r>
                      <a:endParaRPr lang="en-US" altLang="ko-KR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새 </a:t>
                      </a:r>
                      <a:r>
                        <a:rPr lang="ko-KR" altLang="en-US" sz="850" b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채팅방</a:t>
                      </a: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추가 기능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상담 대상을 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아이디 또는 </a:t>
                      </a:r>
                      <a:r>
                        <a:rPr lang="ko-KR" altLang="en-US" sz="850" b="0" baseline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멘션</a:t>
                      </a:r>
                      <a:r>
                        <a:rPr lang="ko-KR" altLang="en-US" sz="850" b="0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기능을 사용하여 호출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개설된 </a:t>
                      </a:r>
                      <a:r>
                        <a:rPr kumimoji="1" lang="ko-KR" altLang="en-US" sz="85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채팅방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 목록 조회 기능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실시간 채팅 기능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1087981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영양상담 채팅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15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141" y="2081079"/>
            <a:ext cx="3803459" cy="435196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556" y="2412615"/>
            <a:ext cx="3347463" cy="3852044"/>
          </a:xfrm>
          <a:prstGeom prst="rect">
            <a:avLst/>
          </a:prstGeom>
        </p:spPr>
      </p:pic>
      <p:sp>
        <p:nvSpPr>
          <p:cNvPr id="10" name="순서도: 연결자 9"/>
          <p:cNvSpPr/>
          <p:nvPr/>
        </p:nvSpPr>
        <p:spPr>
          <a:xfrm>
            <a:off x="4038600" y="2509974"/>
            <a:ext cx="381000" cy="399966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순서도: 연결자 13"/>
          <p:cNvSpPr/>
          <p:nvPr/>
        </p:nvSpPr>
        <p:spPr>
          <a:xfrm>
            <a:off x="728115" y="2823184"/>
            <a:ext cx="381000" cy="399966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4419600" y="2909940"/>
            <a:ext cx="521855" cy="507615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모서리가 둥근 직사각형 14"/>
          <p:cNvSpPr/>
          <p:nvPr/>
        </p:nvSpPr>
        <p:spPr>
          <a:xfrm>
            <a:off x="5041826" y="4275534"/>
            <a:ext cx="2898923" cy="785993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6" name="순서도: 연결자 15"/>
          <p:cNvSpPr/>
          <p:nvPr/>
        </p:nvSpPr>
        <p:spPr>
          <a:xfrm>
            <a:off x="7705654" y="4057079"/>
            <a:ext cx="381000" cy="399966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902792" y="4125380"/>
            <a:ext cx="2269914" cy="1484154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순서도: 연결자 16"/>
          <p:cNvSpPr/>
          <p:nvPr/>
        </p:nvSpPr>
        <p:spPr>
          <a:xfrm>
            <a:off x="1712292" y="3954970"/>
            <a:ext cx="381000" cy="399966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0" y="4819673"/>
            <a:ext cx="2176462" cy="500041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5042" y="4050961"/>
            <a:ext cx="459103" cy="146913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5684145" y="4014788"/>
            <a:ext cx="552522" cy="183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8104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간트차트</a:t>
            </a:r>
            <a:r>
              <a:rPr lang="en-US" altLang="ko-KR" sz="40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4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일정관리표</a:t>
            </a:r>
            <a:r>
              <a:rPr lang="en-US" altLang="ko-KR" sz="40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4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04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63" y="1701800"/>
            <a:ext cx="5784237" cy="268898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663" y="4390780"/>
            <a:ext cx="5784237" cy="245452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0300" y="1701800"/>
            <a:ext cx="5732547" cy="268898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0300" y="4390780"/>
            <a:ext cx="5732547" cy="246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76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err="1" smtClean="0">
                <a:solidFill>
                  <a:srgbClr val="4585FB"/>
                </a:solidFill>
              </a:rPr>
              <a:t>간트차트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err="1" smtClean="0">
                <a:solidFill>
                  <a:srgbClr val="4585FB"/>
                </a:solidFill>
              </a:rPr>
              <a:t>일정관리표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)</a:t>
            </a:r>
            <a:endParaRPr lang="ko-KR" altLang="en-US" sz="4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04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963" y="1675498"/>
            <a:ext cx="8578237" cy="406411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662" y="5739608"/>
            <a:ext cx="8578237" cy="111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69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요구사항 정의서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05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43" y="1670858"/>
            <a:ext cx="5403239" cy="261096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42" y="4281823"/>
            <a:ext cx="5403239" cy="256786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8998" y="1670858"/>
            <a:ext cx="5401549" cy="261096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8998" y="4265197"/>
            <a:ext cx="5401549" cy="261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70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요구사항 정의서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05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224" y="1670854"/>
            <a:ext cx="5401549" cy="41783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590" b="3991"/>
          <a:stretch/>
        </p:blipFill>
        <p:spPr>
          <a:xfrm>
            <a:off x="3001224" y="5824788"/>
            <a:ext cx="5369687" cy="99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69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err="1" smtClean="0">
                <a:solidFill>
                  <a:srgbClr val="4585FB"/>
                </a:solidFill>
              </a:rPr>
              <a:t>정책정의서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05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85" y="1683064"/>
            <a:ext cx="5990677" cy="517493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985" y="1683063"/>
            <a:ext cx="5612130" cy="404440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985" y="5727468"/>
            <a:ext cx="5612130" cy="113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361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err="1" smtClean="0">
                <a:solidFill>
                  <a:srgbClr val="4585FB"/>
                </a:solidFill>
              </a:rPr>
              <a:t>유즈케이스</a:t>
            </a:r>
            <a:r>
              <a:rPr lang="en-US" altLang="ko-KR" sz="2800" b="1" dirty="0" smtClean="0"/>
              <a:t>(</a:t>
            </a:r>
            <a:r>
              <a:rPr lang="ko-KR" altLang="en-US" sz="2800" b="1" dirty="0" smtClean="0"/>
              <a:t>비회원</a:t>
            </a:r>
            <a:r>
              <a:rPr lang="en-US" altLang="ko-KR" sz="2800" b="1" dirty="0" smtClean="0"/>
              <a:t>)</a:t>
            </a:r>
            <a:endParaRPr lang="ko-KR" altLang="en-US" sz="54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06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0761" y="1693814"/>
            <a:ext cx="7467599" cy="464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2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03" y="103447"/>
            <a:ext cx="12022994" cy="659661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467" y="1332034"/>
            <a:ext cx="10659533" cy="1693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275667" y="287863"/>
            <a:ext cx="3640667" cy="102446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ko-KR" altLang="en-US" sz="5800" spc="-133" dirty="0" smtClean="0">
                <a:solidFill>
                  <a:srgbClr val="FFFF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팀원</a:t>
            </a:r>
            <a:r>
              <a:rPr lang="en-US" sz="5800" spc="-133" dirty="0" smtClean="0">
                <a:solidFill>
                  <a:srgbClr val="FFFF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5800" spc="-133" dirty="0">
                <a:solidFill>
                  <a:srgbClr val="FFFF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소개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sp>
        <p:nvSpPr>
          <p:cNvPr id="14" name="TextBox 14"/>
          <p:cNvSpPr txBox="1"/>
          <p:nvPr/>
        </p:nvSpPr>
        <p:spPr>
          <a:xfrm>
            <a:off x="296180" y="255811"/>
            <a:ext cx="1202267" cy="18626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9519"/>
              </a:lnSpc>
            </a:pPr>
            <a:r>
              <a:rPr lang="en-US" altLang="ko-KR" sz="1100" b="1" spc="3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Project 3</a:t>
            </a:r>
            <a:r>
              <a:rPr lang="ko-KR" altLang="en-US" sz="1100" b="1" spc="3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</a:t>
            </a:r>
            <a:endParaRPr lang="en-US" sz="1067" spc="2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21" name="Group 21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26" name="Group 26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31" name="Group 31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sp>
        <p:nvSpPr>
          <p:cNvPr id="38" name="TextBox 4"/>
          <p:cNvSpPr txBox="1"/>
          <p:nvPr/>
        </p:nvSpPr>
        <p:spPr>
          <a:xfrm>
            <a:off x="9064900" y="223450"/>
            <a:ext cx="2880488" cy="250991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01259"/>
              </a:lnSpc>
            </a:pPr>
            <a:r>
              <a:rPr lang="en-US" sz="1200" b="0" i="0" u="none" strike="noStrike" dirty="0" smtClean="0">
                <a:solidFill>
                  <a:schemeClr val="bg1">
                    <a:alpha val="6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https://github.com/EODOHA/schoolMeal</a:t>
            </a:r>
            <a:endParaRPr lang="en-US" sz="1200" b="0" i="0" u="none" strike="noStrike" dirty="0">
              <a:solidFill>
                <a:schemeClr val="bg1">
                  <a:alpha val="6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70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083285" y="1046387"/>
            <a:ext cx="457200" cy="1871133"/>
          </a:xfrm>
          <a:prstGeom prst="rect">
            <a:avLst/>
          </a:prstGeom>
        </p:spPr>
      </p:pic>
      <p:pic>
        <p:nvPicPr>
          <p:cNvPr id="71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6083284" y="5075678"/>
            <a:ext cx="457200" cy="1871133"/>
          </a:xfrm>
          <a:prstGeom prst="rect">
            <a:avLst/>
          </a:prstGeom>
        </p:spPr>
      </p:pic>
      <p:pic>
        <p:nvPicPr>
          <p:cNvPr id="72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916235" y="1056631"/>
            <a:ext cx="457200" cy="1871133"/>
          </a:xfrm>
          <a:prstGeom prst="rect">
            <a:avLst/>
          </a:prstGeom>
        </p:spPr>
      </p:pic>
      <p:pic>
        <p:nvPicPr>
          <p:cNvPr id="73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916234" y="5085922"/>
            <a:ext cx="457200" cy="1871133"/>
          </a:xfrm>
          <a:prstGeom prst="rect">
            <a:avLst/>
          </a:prstGeom>
        </p:spPr>
      </p:pic>
      <p:pic>
        <p:nvPicPr>
          <p:cNvPr id="74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45303" y="876870"/>
            <a:ext cx="457200" cy="2204105"/>
          </a:xfrm>
          <a:prstGeom prst="rect">
            <a:avLst/>
          </a:prstGeom>
        </p:spPr>
      </p:pic>
      <p:pic>
        <p:nvPicPr>
          <p:cNvPr id="78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207550" y="1082416"/>
            <a:ext cx="457200" cy="1793013"/>
          </a:xfrm>
          <a:prstGeom prst="rect">
            <a:avLst/>
          </a:prstGeom>
        </p:spPr>
      </p:pic>
      <p:pic>
        <p:nvPicPr>
          <p:cNvPr id="79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8207551" y="5111708"/>
            <a:ext cx="457200" cy="1793011"/>
          </a:xfrm>
          <a:prstGeom prst="rect">
            <a:avLst/>
          </a:prstGeom>
        </p:spPr>
      </p:pic>
      <p:pic>
        <p:nvPicPr>
          <p:cNvPr id="80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0315250" y="1043356"/>
            <a:ext cx="457200" cy="1871133"/>
          </a:xfrm>
          <a:prstGeom prst="rect">
            <a:avLst/>
          </a:prstGeom>
        </p:spPr>
      </p:pic>
      <p:pic>
        <p:nvPicPr>
          <p:cNvPr id="81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0315249" y="5072647"/>
            <a:ext cx="457200" cy="187113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6536" y="1833612"/>
            <a:ext cx="1487979" cy="372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PM_</a:t>
            </a:r>
            <a:r>
              <a:rPr lang="ko-KR" altLang="en-US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어도하</a:t>
            </a:r>
            <a:endParaRPr lang="ko-KR" altLang="en-US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400844" y="1841239"/>
            <a:ext cx="1487979" cy="372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PL_</a:t>
            </a:r>
            <a:r>
              <a:rPr lang="ko-KR" altLang="en-US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정화진</a:t>
            </a:r>
            <a:endParaRPr lang="ko-KR" altLang="en-US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5567895" y="1841301"/>
            <a:ext cx="1487979" cy="372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PA_</a:t>
            </a:r>
            <a:r>
              <a:rPr lang="ko-KR" altLang="en-US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강민아</a:t>
            </a:r>
            <a:endParaRPr lang="ko-KR" altLang="en-US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7715223" y="1837605"/>
            <a:ext cx="1425856" cy="372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PA_</a:t>
            </a:r>
            <a:r>
              <a:rPr lang="ko-KR" altLang="en-US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이우배</a:t>
            </a:r>
            <a:endParaRPr lang="ko-KR" altLang="en-US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9799861" y="1847849"/>
            <a:ext cx="1487979" cy="372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PA_</a:t>
            </a:r>
            <a:r>
              <a:rPr lang="ko-KR" altLang="en-US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이재학</a:t>
            </a:r>
            <a:endParaRPr lang="ko-KR" altLang="en-US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1414873" y="2289850"/>
            <a:ext cx="900000" cy="9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4" name="타원 93"/>
          <p:cNvSpPr/>
          <p:nvPr/>
        </p:nvSpPr>
        <p:spPr>
          <a:xfrm>
            <a:off x="3687409" y="2303246"/>
            <a:ext cx="900000" cy="900000"/>
          </a:xfrm>
          <a:prstGeom prst="ellipse">
            <a:avLst/>
          </a:prstGeom>
          <a:blipFill>
            <a:blip r:embed="rId6"/>
            <a:srcRect/>
            <a:stretch>
              <a:fillRect l="-14197" t="-15278" r="-14197" b="-15278"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5" name="타원 94"/>
          <p:cNvSpPr/>
          <p:nvPr/>
        </p:nvSpPr>
        <p:spPr>
          <a:xfrm>
            <a:off x="5847388" y="2303246"/>
            <a:ext cx="900000" cy="900000"/>
          </a:xfrm>
          <a:prstGeom prst="ellipse">
            <a:avLst/>
          </a:prstGeom>
          <a:blipFill>
            <a:blip r:embed="rId7"/>
            <a:srcRect/>
            <a:stretch>
              <a:fillRect l="-18210" t="-8333" r="-18210" b="-8333"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7983007" y="2288599"/>
            <a:ext cx="900000" cy="900000"/>
            <a:chOff x="7806013" y="2443848"/>
            <a:chExt cx="1345844" cy="1313852"/>
          </a:xfrm>
        </p:grpSpPr>
        <p:sp>
          <p:nvSpPr>
            <p:cNvPr id="37" name="타원 36"/>
            <p:cNvSpPr/>
            <p:nvPr/>
          </p:nvSpPr>
          <p:spPr>
            <a:xfrm>
              <a:off x="7806013" y="2443848"/>
              <a:ext cx="1345843" cy="131385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96" name="타원 95"/>
            <p:cNvSpPr/>
            <p:nvPr/>
          </p:nvSpPr>
          <p:spPr>
            <a:xfrm>
              <a:off x="7806014" y="2443849"/>
              <a:ext cx="1345843" cy="1313851"/>
            </a:xfrm>
            <a:prstGeom prst="ellipse">
              <a:avLst/>
            </a:prstGeom>
            <a:blipFill>
              <a:blip r:embed="rId8"/>
              <a:srcRect/>
              <a:stretch>
                <a:fillRect l="12552" t="2050" r="12552" b="2050"/>
              </a:stretch>
            </a:blip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97" name="타원 96"/>
          <p:cNvSpPr/>
          <p:nvPr/>
        </p:nvSpPr>
        <p:spPr>
          <a:xfrm>
            <a:off x="10100667" y="2295443"/>
            <a:ext cx="900000" cy="900000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7879" y="3376710"/>
            <a:ext cx="22499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전체 페이지 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(Context 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설계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 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인증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권한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(Context 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설계</a:t>
            </a:r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  <a:p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 -&gt; </a:t>
            </a:r>
            <a:r>
              <a:rPr lang="ko-KR" altLang="en-US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스프링 </a:t>
            </a:r>
            <a:r>
              <a:rPr lang="ko-KR" altLang="en-US" sz="900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시큐리티</a:t>
            </a:r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JWT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로그인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회원가입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정보수정</a:t>
            </a:r>
          </a:p>
          <a:p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 1. </a:t>
            </a:r>
            <a:r>
              <a:rPr lang="ko-KR" altLang="en-US" sz="9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회원별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권한 차등 </a:t>
            </a:r>
            <a:r>
              <a:rPr lang="ko-KR" altLang="en-US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설계</a:t>
            </a:r>
            <a:endParaRPr lang="en-US" altLang="ko-KR" sz="9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 2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중복가입 방지 및 유효성 체크</a:t>
            </a:r>
          </a:p>
          <a:p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 3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SMTP 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이용한 이메일 인증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관리자 </a:t>
            </a:r>
            <a:r>
              <a:rPr lang="ko-KR" altLang="en-US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기능</a:t>
            </a:r>
            <a:endParaRPr lang="en-US" altLang="ko-KR" sz="9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1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유저 관리 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 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자바 </a:t>
            </a:r>
            <a:r>
              <a:rPr lang="ko-KR" altLang="en-US" sz="9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스케쥴러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사용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</a:t>
            </a:r>
          </a:p>
          <a:p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    </a:t>
            </a:r>
            <a:r>
              <a:rPr lang="ko-KR" altLang="en-US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차단기간 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자동 설정</a:t>
            </a:r>
          </a:p>
          <a:p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 2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메인 페이지 이미지 </a:t>
            </a:r>
            <a:r>
              <a:rPr lang="ko-KR" altLang="en-US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관리</a:t>
            </a:r>
            <a:endParaRPr lang="en-US" altLang="ko-KR" sz="9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3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메인 공지사항 관리 </a:t>
            </a:r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– </a:t>
            </a:r>
            <a:r>
              <a:rPr lang="ko-KR" altLang="en-US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첨부파일    </a:t>
            </a:r>
            <a:endParaRPr lang="en-US" altLang="ko-KR" sz="9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    DB 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업로드 및  로컬 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PC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 </a:t>
            </a:r>
            <a:r>
              <a:rPr lang="ko-KR" altLang="en-US" sz="9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다운로드</a:t>
            </a:r>
            <a:endParaRPr lang="ko-KR" altLang="en-US" sz="9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간단 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AI 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분석 기능 </a:t>
            </a:r>
            <a:r>
              <a:rPr lang="en-US" altLang="ko-KR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 TensorFlow.js</a:t>
            </a: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 간단 분석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채팅 기능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9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게시판 조회수 및 댓글 수 표현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endParaRPr lang="ko-KR" altLang="en-US" sz="9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101540" y="3554856"/>
            <a:ext cx="207563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en-US" altLang="ko-KR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OpenAPI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데이터셋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활용 정보 </a:t>
            </a:r>
            <a:r>
              <a:rPr lang="ko-KR" altLang="en-US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제공형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게시판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급식정보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식재료 정보 게시판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CRUD &amp;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첨부파일 업로드 및</a:t>
            </a:r>
            <a:endParaRPr lang="en-US" altLang="ko-KR" sz="10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다운로드</a:t>
            </a:r>
            <a:endParaRPr lang="en-US" altLang="ko-KR" sz="10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서식 파일을 통한</a:t>
            </a:r>
            <a:endParaRPr lang="en-US" altLang="ko-KR" sz="10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데이터 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대용량 업로드 게시판  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페이지네이션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페이징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수 조절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필터 </a:t>
            </a:r>
            <a:r>
              <a:rPr lang="ko-KR" altLang="en-US" sz="1000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조건별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검색 창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카카오 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API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를 통한 사용자 인증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통계분석 가입자수 통계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방문 페이지 통계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DB 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정규화 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350994" y="3644178"/>
            <a:ext cx="1954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급식자료실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CRUD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&amp;</a:t>
            </a:r>
          </a:p>
          <a:p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첨부파일 업로드 및 다운로드</a:t>
            </a:r>
            <a:endParaRPr lang="ko-KR" altLang="en-US" sz="1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교육자료 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CRUD &amp; </a:t>
            </a:r>
            <a:endParaRPr lang="en-US" altLang="ko-KR" sz="10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첨부파일 업로드 및 다운로드</a:t>
            </a:r>
            <a:endParaRPr lang="ko-KR" altLang="en-US" sz="1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첨부파일 조회 및 </a:t>
            </a:r>
            <a:r>
              <a:rPr lang="ko-KR" altLang="en-US" sz="1000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미리보기</a:t>
            </a:r>
            <a:endParaRPr lang="ko-KR" altLang="en-US" sz="1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검색어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&amp; 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필터 기능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UI 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디자인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페이지네이션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기능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유즈케이스</a:t>
            </a:r>
            <a:endParaRPr lang="ko-KR" altLang="en-US" sz="1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시퀀스다이어그램</a:t>
            </a: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메뉴구조도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&amp; </a:t>
            </a:r>
            <a:r>
              <a:rPr lang="ko-KR" altLang="en-US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간트차트</a:t>
            </a:r>
            <a:endParaRPr lang="ko-KR" altLang="en-US" sz="1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PPT 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제작 담당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420808" y="3764250"/>
            <a:ext cx="2178718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1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영양상담 게시판 </a:t>
            </a:r>
            <a:r>
              <a:rPr lang="en-US" altLang="ko-KR" sz="11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CRUD &amp;</a:t>
            </a:r>
          </a:p>
          <a:p>
            <a:r>
              <a:rPr lang="en-US" altLang="ko-KR" sz="11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1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1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첨부파일 업로드 및 다운로드</a:t>
            </a:r>
            <a:endParaRPr lang="en-US" altLang="ko-KR" sz="11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1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영양상담 이력관리 게시판 </a:t>
            </a:r>
            <a:r>
              <a:rPr lang="en-US" altLang="ko-KR" sz="11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CRUD &amp; </a:t>
            </a:r>
            <a:r>
              <a:rPr lang="ko-KR" altLang="en-US" sz="11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첨부파일 업로드 및</a:t>
            </a:r>
            <a:endParaRPr lang="en-US" altLang="ko-KR" sz="11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sz="11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다운로드</a:t>
            </a:r>
            <a:endParaRPr lang="en-US" altLang="ko-KR" sz="11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1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식생활</a:t>
            </a:r>
            <a:r>
              <a:rPr lang="en-US" altLang="ko-KR" sz="11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·</a:t>
            </a:r>
            <a:r>
              <a:rPr lang="ko-KR" altLang="en-US" sz="11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습관 </a:t>
            </a:r>
            <a:r>
              <a:rPr lang="ko-KR" altLang="en-US" sz="11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진단</a:t>
            </a:r>
            <a:r>
              <a:rPr lang="en-US" altLang="ko-KR" sz="11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1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사이트</a:t>
            </a:r>
            <a:endParaRPr lang="en-US" altLang="ko-KR" sz="11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11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1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URL </a:t>
            </a:r>
            <a:r>
              <a:rPr lang="ko-KR" altLang="en-US" sz="11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연결</a:t>
            </a:r>
            <a:endParaRPr lang="en-US" altLang="ko-KR" sz="11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100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유즈케이스</a:t>
            </a:r>
            <a:endParaRPr lang="en-US" altLang="ko-KR" sz="11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1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시퀀스다이어그램</a:t>
            </a:r>
            <a:endParaRPr lang="en-US" altLang="ko-KR" sz="11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458692" y="3674573"/>
            <a:ext cx="22160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공지사항 게시판 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CRUD 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&amp;</a:t>
            </a:r>
          </a:p>
          <a:p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첨부파일 업로드 및 다운로드</a:t>
            </a:r>
            <a:endParaRPr lang="en-US" altLang="ko-KR" sz="10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가공식품정보 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게시판 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CRUD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&amp;</a:t>
            </a:r>
          </a:p>
          <a:p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첨부파일 업로드 및 다운로드</a:t>
            </a:r>
            <a:endParaRPr lang="en-US" altLang="ko-KR" sz="10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지역별커뮤니티 게시판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CRUD 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&amp; </a:t>
            </a:r>
            <a:endParaRPr lang="en-US" altLang="ko-KR" sz="10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지역선택카테고리 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기능 </a:t>
            </a:r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&amp;</a:t>
            </a:r>
          </a:p>
          <a:p>
            <a:r>
              <a:rPr lang="en-US" altLang="ko-KR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댓글 기능</a:t>
            </a:r>
            <a:endParaRPr lang="en-US" altLang="ko-KR" sz="10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네이버뉴스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기사 </a:t>
            </a:r>
            <a:r>
              <a:rPr lang="ko-KR" altLang="en-US" sz="1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크롤링</a:t>
            </a:r>
            <a:r>
              <a:rPr lang="ko-KR" altLang="en-US" sz="1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게시판</a:t>
            </a:r>
            <a:endParaRPr lang="en-US" altLang="ko-KR" sz="10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유즈케이스</a:t>
            </a:r>
            <a:endParaRPr lang="en-US" altLang="ko-KR" sz="1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시퀀스다이어그램</a:t>
            </a:r>
            <a:endParaRPr lang="en-US" altLang="ko-KR" sz="10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r>
              <a:rPr lang="ko-KR" altLang="en-US" sz="1000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메뉴구조도</a:t>
            </a:r>
            <a:r>
              <a:rPr lang="ko-KR" altLang="en-US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&amp; </a:t>
            </a:r>
            <a:r>
              <a:rPr lang="ko-KR" altLang="en-US" sz="1000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간트차트</a:t>
            </a:r>
            <a:endParaRPr lang="en-US" altLang="ko-KR" sz="1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71450" indent="-171450">
              <a:buFont typeface="함초롬돋움" panose="020B0604000101010101" pitchFamily="50" charset="-127"/>
              <a:buChar char="⁃"/>
            </a:pPr>
            <a:endParaRPr lang="en-US" altLang="ko-KR" sz="1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45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600622" y="4919436"/>
            <a:ext cx="457200" cy="220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46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err="1" smtClean="0">
                <a:solidFill>
                  <a:srgbClr val="4585FB"/>
                </a:solidFill>
              </a:rPr>
              <a:t>유즈케이스</a:t>
            </a:r>
            <a:r>
              <a:rPr lang="en-US" altLang="ko-KR" sz="2800" b="1" dirty="0" smtClean="0"/>
              <a:t>(</a:t>
            </a:r>
            <a:r>
              <a:rPr lang="ko-KR" altLang="en-US" sz="2800" b="1" dirty="0" smtClean="0"/>
              <a:t>유저</a:t>
            </a:r>
            <a:r>
              <a:rPr lang="en-US" altLang="ko-KR" sz="2800" b="1" dirty="0" smtClean="0"/>
              <a:t>-</a:t>
            </a:r>
            <a:r>
              <a:rPr lang="ko-KR" altLang="en-US" sz="2800" b="1" dirty="0" smtClean="0"/>
              <a:t>일반</a:t>
            </a:r>
            <a:r>
              <a:rPr lang="en-US" altLang="ko-KR" sz="2800" b="1" dirty="0" smtClean="0"/>
              <a:t>&amp;</a:t>
            </a:r>
            <a:r>
              <a:rPr lang="ko-KR" altLang="en-US" sz="2800" b="1" dirty="0" smtClean="0"/>
              <a:t>연계</a:t>
            </a:r>
            <a:r>
              <a:rPr lang="en-US" altLang="ko-KR" sz="2800" b="1" dirty="0" smtClean="0"/>
              <a:t>)</a:t>
            </a:r>
            <a:endParaRPr lang="ko-KR" altLang="en-US" sz="54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06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880" y="1676401"/>
            <a:ext cx="7406639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22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err="1" smtClean="0">
                <a:solidFill>
                  <a:srgbClr val="4585FB"/>
                </a:solidFill>
              </a:rPr>
              <a:t>유즈케이스</a:t>
            </a:r>
            <a:r>
              <a:rPr lang="en-US" altLang="ko-KR" sz="2800" b="1" dirty="0" smtClean="0"/>
              <a:t>(</a:t>
            </a:r>
            <a:r>
              <a:rPr lang="ko-KR" altLang="en-US" sz="2800" b="1" dirty="0"/>
              <a:t>관리자</a:t>
            </a:r>
            <a:r>
              <a:rPr lang="en-US" altLang="ko-KR" sz="2800" b="1" dirty="0"/>
              <a:t>-</a:t>
            </a:r>
            <a:r>
              <a:rPr lang="ko-KR" altLang="en-US" sz="2800" b="1" dirty="0"/>
              <a:t>게시판 </a:t>
            </a:r>
            <a:r>
              <a:rPr lang="ko-KR" altLang="en-US" sz="2800" b="1" dirty="0" smtClean="0"/>
              <a:t>관리</a:t>
            </a:r>
            <a:r>
              <a:rPr lang="en-US" altLang="ko-KR" sz="2800" b="1" dirty="0" smtClean="0"/>
              <a:t>)</a:t>
            </a:r>
            <a:endParaRPr lang="ko-KR" altLang="en-US" sz="54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06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7" t="2848" r="1141" b="1683"/>
          <a:stretch/>
        </p:blipFill>
        <p:spPr>
          <a:xfrm>
            <a:off x="2476501" y="1691640"/>
            <a:ext cx="7010400" cy="504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846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err="1" smtClean="0">
                <a:solidFill>
                  <a:srgbClr val="4585FB"/>
                </a:solidFill>
              </a:rPr>
              <a:t>유즈케이스</a:t>
            </a:r>
            <a:r>
              <a:rPr lang="en-US" altLang="ko-KR" sz="2800" b="1" dirty="0" smtClean="0"/>
              <a:t>(</a:t>
            </a:r>
            <a:r>
              <a:rPr lang="ko-KR" altLang="en-US" sz="2800" b="1" dirty="0"/>
              <a:t>관리자</a:t>
            </a:r>
            <a:r>
              <a:rPr lang="en-US" altLang="ko-KR" sz="2800" b="1" dirty="0"/>
              <a:t>-</a:t>
            </a:r>
            <a:r>
              <a:rPr lang="ko-KR" altLang="en-US" sz="2800" b="1" dirty="0" err="1"/>
              <a:t>마이페이지</a:t>
            </a:r>
            <a:r>
              <a:rPr lang="en-US" altLang="ko-KR" sz="2800" b="1" dirty="0" smtClean="0"/>
              <a:t>)</a:t>
            </a:r>
            <a:endParaRPr lang="ko-KR" altLang="en-US" sz="54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06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372" y="1687484"/>
            <a:ext cx="8271163" cy="511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0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smtClean="0">
                <a:solidFill>
                  <a:srgbClr val="4585FB"/>
                </a:solidFill>
              </a:rPr>
              <a:t>시퀀스다이어그램</a:t>
            </a:r>
            <a:r>
              <a:rPr lang="en-US" altLang="ko-KR" sz="2400" b="1" dirty="0" smtClean="0"/>
              <a:t>(Member_</a:t>
            </a:r>
            <a:r>
              <a:rPr lang="ko-KR" altLang="en-US" sz="2400" b="1" dirty="0" smtClean="0"/>
              <a:t>로그인</a:t>
            </a:r>
            <a:r>
              <a:rPr lang="en-US" altLang="ko-KR" sz="2400" b="1" dirty="0" smtClean="0"/>
              <a:t>)</a:t>
            </a:r>
            <a:endParaRPr lang="ko-KR" altLang="en-US" sz="48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07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559" y="1923771"/>
            <a:ext cx="10898121" cy="400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84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smtClean="0">
                <a:solidFill>
                  <a:srgbClr val="4585FB"/>
                </a:solidFill>
              </a:rPr>
              <a:t>시퀀스다이어그램</a:t>
            </a:r>
            <a:r>
              <a:rPr lang="en-US" altLang="ko-KR" sz="2400" b="1" dirty="0" smtClean="0"/>
              <a:t>(Member_</a:t>
            </a:r>
            <a:r>
              <a:rPr lang="ko-KR" altLang="en-US" sz="2400" b="1" dirty="0" smtClean="0"/>
              <a:t>회원가입</a:t>
            </a:r>
            <a:r>
              <a:rPr lang="en-US" altLang="ko-KR" sz="2400" b="1" dirty="0" smtClean="0"/>
              <a:t>)</a:t>
            </a:r>
            <a:endParaRPr lang="ko-KR" altLang="en-US" sz="48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07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583" y="1673550"/>
            <a:ext cx="8498038" cy="518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11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smtClean="0">
                <a:solidFill>
                  <a:srgbClr val="4585FB"/>
                </a:solidFill>
              </a:rPr>
              <a:t>시퀀스다이어그램</a:t>
            </a:r>
            <a:r>
              <a:rPr lang="en-US" altLang="ko-KR" sz="2400" b="1" dirty="0" smtClean="0"/>
              <a:t>(Member_</a:t>
            </a:r>
            <a:r>
              <a:rPr lang="ko-KR" altLang="en-US" sz="2400" b="1" dirty="0" err="1" smtClean="0"/>
              <a:t>계정찾기</a:t>
            </a:r>
            <a:r>
              <a:rPr lang="en-US" altLang="ko-KR" sz="2400" b="1" dirty="0" smtClean="0"/>
              <a:t>)</a:t>
            </a:r>
            <a:endParaRPr lang="ko-KR" altLang="en-US" sz="48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07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336" y="1684020"/>
            <a:ext cx="9854921" cy="517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081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smtClean="0">
                <a:solidFill>
                  <a:srgbClr val="4585FB"/>
                </a:solidFill>
              </a:rPr>
              <a:t>시퀀스다이어그램</a:t>
            </a:r>
            <a:r>
              <a:rPr lang="en-US" altLang="ko-KR" sz="2800" b="1" dirty="0" smtClean="0"/>
              <a:t>(</a:t>
            </a:r>
            <a:r>
              <a:rPr lang="en-US" altLang="ko-KR" sz="2800" b="1" dirty="0" err="1"/>
              <a:t>A</a:t>
            </a:r>
            <a:r>
              <a:rPr lang="en-US" altLang="ko-KR" sz="2800" b="1" dirty="0" err="1" smtClean="0"/>
              <a:t>dminNoitce</a:t>
            </a:r>
            <a:r>
              <a:rPr lang="en-US" altLang="ko-KR" sz="2800" b="1" dirty="0" smtClean="0"/>
              <a:t>)</a:t>
            </a:r>
            <a:endParaRPr lang="ko-KR" altLang="en-US" sz="54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07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372" y="1672106"/>
            <a:ext cx="8030093" cy="518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4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smtClean="0">
                <a:solidFill>
                  <a:srgbClr val="4585FB"/>
                </a:solidFill>
              </a:rPr>
              <a:t>시퀀스다이어그램</a:t>
            </a:r>
            <a:r>
              <a:rPr lang="en-US" altLang="ko-KR" sz="2800" b="1" dirty="0" smtClean="0"/>
              <a:t>(Chat)</a:t>
            </a:r>
            <a:endParaRPr lang="ko-KR" altLang="en-US" sz="5400" b="1" dirty="0">
              <a:solidFill>
                <a:srgbClr val="4585FB"/>
              </a:solidFill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6372" y="1675996"/>
            <a:ext cx="8013468" cy="51820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07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689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smtClean="0">
                <a:solidFill>
                  <a:srgbClr val="4585FB"/>
                </a:solidFill>
              </a:rPr>
              <a:t>시퀀스다이어그램</a:t>
            </a:r>
            <a:r>
              <a:rPr lang="en-US" altLang="ko-KR" sz="2400" b="1" dirty="0" smtClean="0"/>
              <a:t>(</a:t>
            </a:r>
            <a:r>
              <a:rPr lang="en-US" altLang="ko-KR" sz="2400" b="1" dirty="0" err="1" smtClean="0"/>
              <a:t>EduMaterialSharing</a:t>
            </a:r>
            <a:r>
              <a:rPr lang="en-US" altLang="ko-KR" sz="2400" b="1" dirty="0"/>
              <a:t>)</a:t>
            </a:r>
            <a:endParaRPr lang="ko-KR" altLang="en-US" sz="4800" b="1" dirty="0">
              <a:solidFill>
                <a:srgbClr val="4585FB"/>
              </a:solidFill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6372" y="1667684"/>
            <a:ext cx="8055032" cy="51903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07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025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smtClean="0">
                <a:solidFill>
                  <a:srgbClr val="4585FB"/>
                </a:solidFill>
              </a:rPr>
              <a:t>시퀀스다이어그램</a:t>
            </a:r>
            <a:r>
              <a:rPr lang="en-US" altLang="ko-KR" sz="2400" b="1" dirty="0" smtClean="0"/>
              <a:t>(</a:t>
            </a:r>
            <a:r>
              <a:rPr lang="en-US" altLang="ko-KR" sz="2400" b="1" dirty="0" err="1" smtClean="0"/>
              <a:t>ImageManage</a:t>
            </a:r>
            <a:r>
              <a:rPr lang="en-US" altLang="ko-KR" sz="2400" b="1" dirty="0" smtClean="0"/>
              <a:t>)</a:t>
            </a:r>
            <a:endParaRPr lang="ko-KR" altLang="en-US" sz="48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07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8113" y="1665988"/>
            <a:ext cx="6614572" cy="519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13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2900" y="-7143"/>
            <a:ext cx="12365894" cy="6865143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431655765" y="1431655766"/>
            <a:ext cx="1431655765" cy="1431655765"/>
            <a:chOff x="1431655765" y="1431655765"/>
            <a:chExt cx="1431655765" cy="1431655765"/>
          </a:xfrm>
        </p:grpSpPr>
      </p:grpSp>
      <p:sp>
        <p:nvSpPr>
          <p:cNvPr id="14" name="TextBox 14"/>
          <p:cNvSpPr txBox="1"/>
          <p:nvPr/>
        </p:nvSpPr>
        <p:spPr>
          <a:xfrm>
            <a:off x="296180" y="255812"/>
            <a:ext cx="1202267" cy="18626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9519"/>
              </a:lnSpc>
            </a:pPr>
            <a:r>
              <a:rPr lang="en-US" altLang="ko-KR" sz="1100" b="1" spc="3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Project 3</a:t>
            </a:r>
            <a:r>
              <a:rPr lang="ko-KR" altLang="en-US" sz="1100" b="1" spc="3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</a:t>
            </a:r>
            <a:endParaRPr lang="en-US" sz="1067" spc="2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1431655765" y="1431655766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21" name="Group 21"/>
          <p:cNvGrpSpPr/>
          <p:nvPr/>
        </p:nvGrpSpPr>
        <p:grpSpPr>
          <a:xfrm>
            <a:off x="1431655765" y="1431655766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26" name="Group 26"/>
          <p:cNvGrpSpPr/>
          <p:nvPr/>
        </p:nvGrpSpPr>
        <p:grpSpPr>
          <a:xfrm>
            <a:off x="1431655765" y="1431655766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31" name="Group 31"/>
          <p:cNvGrpSpPr/>
          <p:nvPr/>
        </p:nvGrpSpPr>
        <p:grpSpPr>
          <a:xfrm>
            <a:off x="1431655765" y="1431655766"/>
            <a:ext cx="1431655765" cy="1431655765"/>
            <a:chOff x="1431655765" y="1431655765"/>
            <a:chExt cx="1431655765" cy="1431655765"/>
          </a:xfrm>
        </p:grpSpPr>
      </p:grpSp>
      <p:sp>
        <p:nvSpPr>
          <p:cNvPr id="38" name="TextBox 4"/>
          <p:cNvSpPr txBox="1"/>
          <p:nvPr/>
        </p:nvSpPr>
        <p:spPr>
          <a:xfrm>
            <a:off x="9064900" y="223451"/>
            <a:ext cx="2880488" cy="250991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01259"/>
              </a:lnSpc>
            </a:pPr>
            <a:r>
              <a:rPr lang="en-US" sz="1200" b="0" i="0" u="none" strike="noStrike" dirty="0" smtClean="0">
                <a:solidFill>
                  <a:schemeClr val="bg1">
                    <a:alpha val="6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https://github.com/EODOHA/schoolMeal</a:t>
            </a:r>
            <a:endParaRPr lang="en-US" sz="1200" b="0" i="0" u="none" strike="noStrike" dirty="0">
              <a:solidFill>
                <a:schemeClr val="bg1">
                  <a:alpha val="6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9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100" y="-7143"/>
            <a:ext cx="4955900" cy="6865143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41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892946" y="-220235"/>
            <a:ext cx="1376810" cy="563472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99127" y="2193496"/>
            <a:ext cx="4959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프로젝트</a:t>
            </a:r>
            <a:r>
              <a:rPr lang="en-US" altLang="ko-KR" sz="48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48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개요</a:t>
            </a:r>
            <a:endParaRPr lang="ko-KR" altLang="en-US" sz="48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1099127" y="3285532"/>
            <a:ext cx="49599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136715" y="3355792"/>
            <a:ext cx="1958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ProjectOverview</a:t>
            </a:r>
            <a:endParaRPr lang="ko-KR" altLang="en-US" i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63989" y="4888295"/>
            <a:ext cx="3303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프로젝트 개요</a:t>
            </a:r>
            <a:endParaRPr lang="en-US" altLang="ko-KR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프로젝트 개발환경</a:t>
            </a:r>
            <a:endParaRPr lang="ko-KR" altLang="en-US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61053" y="1600943"/>
            <a:ext cx="767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i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Part 1</a:t>
            </a:r>
            <a:endParaRPr lang="ko-KR" altLang="en-US" sz="1400" i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79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smtClean="0">
                <a:solidFill>
                  <a:srgbClr val="4585FB"/>
                </a:solidFill>
              </a:rPr>
              <a:t>시퀀스다이어그램</a:t>
            </a:r>
            <a:r>
              <a:rPr lang="en-US" altLang="ko-KR" sz="2400" b="1" dirty="0" smtClean="0"/>
              <a:t>(</a:t>
            </a:r>
            <a:r>
              <a:rPr lang="en-US" altLang="ko-KR" sz="2400" b="1" dirty="0" err="1" smtClean="0"/>
              <a:t>IngredientInfo</a:t>
            </a:r>
            <a:r>
              <a:rPr lang="en-US" altLang="ko-KR" sz="2400" b="1" dirty="0"/>
              <a:t>)</a:t>
            </a:r>
            <a:endParaRPr lang="ko-KR" altLang="en-US" sz="48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07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85441"/>
            <a:ext cx="10520447" cy="517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01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smtClean="0">
                <a:solidFill>
                  <a:srgbClr val="4585FB"/>
                </a:solidFill>
              </a:rPr>
              <a:t>시퀀스다이어그램</a:t>
            </a:r>
            <a:r>
              <a:rPr lang="en-US" altLang="ko-KR" sz="2400" b="1" dirty="0" smtClean="0"/>
              <a:t>(</a:t>
            </a:r>
            <a:r>
              <a:rPr lang="en-US" altLang="ko-KR" sz="2400" b="1" dirty="0" err="1" smtClean="0"/>
              <a:t>CounselHistory</a:t>
            </a:r>
            <a:r>
              <a:rPr lang="en-US" altLang="ko-KR" sz="2400" b="1" dirty="0" smtClean="0"/>
              <a:t>)</a:t>
            </a:r>
            <a:endParaRPr lang="ko-KR" altLang="en-US" sz="48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07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401" y="1685424"/>
            <a:ext cx="10558449" cy="517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01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5400" b="1" dirty="0" smtClean="0">
                <a:solidFill>
                  <a:srgbClr val="4585FB"/>
                </a:solidFill>
              </a:rPr>
              <a:t>시퀀스다이어그램</a:t>
            </a:r>
            <a:r>
              <a:rPr lang="en-US" altLang="ko-KR" sz="2400" b="1" dirty="0" smtClean="0"/>
              <a:t>(</a:t>
            </a:r>
            <a:r>
              <a:rPr lang="en-US" altLang="ko-KR" sz="2400" b="1" dirty="0" err="1" smtClean="0"/>
              <a:t>MealCounsel</a:t>
            </a:r>
            <a:r>
              <a:rPr lang="en-US" altLang="ko-KR" sz="2400" b="1" dirty="0" smtClean="0"/>
              <a:t>)</a:t>
            </a:r>
            <a:endParaRPr lang="ko-KR" altLang="en-US" sz="48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07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225" y="1685097"/>
            <a:ext cx="10493322" cy="517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83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en-US" altLang="ko-KR" sz="6000" b="1" dirty="0" smtClean="0">
                <a:solidFill>
                  <a:srgbClr val="4585FB"/>
                </a:solidFill>
              </a:rPr>
              <a:t>EXERD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08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22" y="1723356"/>
            <a:ext cx="5426924" cy="236442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2606" y="1692103"/>
            <a:ext cx="3352050" cy="239645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7258" y="4082592"/>
            <a:ext cx="2149992" cy="157535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l="1385"/>
          <a:stretch/>
        </p:blipFill>
        <p:spPr>
          <a:xfrm>
            <a:off x="8907780" y="1770938"/>
            <a:ext cx="3025140" cy="204272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8577" y="4259580"/>
            <a:ext cx="1594823" cy="178915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0112" y="4061043"/>
            <a:ext cx="4856840" cy="2186224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6354" y="5734583"/>
            <a:ext cx="4772133" cy="71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2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err="1" smtClean="0">
                <a:solidFill>
                  <a:srgbClr val="4585FB"/>
                </a:solidFill>
              </a:rPr>
              <a:t>메뉴구조도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err="1" smtClean="0">
                <a:solidFill>
                  <a:srgbClr val="4585FB"/>
                </a:solidFill>
              </a:rPr>
              <a:t>사이트맵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09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38" y="3749995"/>
            <a:ext cx="8919907" cy="1354785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4685" y="5227522"/>
            <a:ext cx="3922614" cy="1354785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5861" y="3724594"/>
            <a:ext cx="1611438" cy="135478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338" y="5227522"/>
            <a:ext cx="6403962" cy="135478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636" y="1775131"/>
            <a:ext cx="10607663" cy="183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80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(Context 1)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97237" y="1958111"/>
            <a:ext cx="6206836" cy="2031325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4585FB"/>
                </a:solidFill>
              </a:rPr>
              <a:t>인증된 회원의 상태 체크</a:t>
            </a:r>
            <a:r>
              <a:rPr lang="ko-KR" altLang="en-US" dirty="0" smtClean="0"/>
              <a:t> 기능입니다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해당 코드는</a:t>
            </a:r>
            <a:r>
              <a:rPr lang="en-US" altLang="ko-KR" dirty="0" smtClean="0"/>
              <a:t>, </a:t>
            </a:r>
            <a:r>
              <a:rPr lang="ko-KR" altLang="en-US" dirty="0" smtClean="0">
                <a:solidFill>
                  <a:srgbClr val="4585FB"/>
                </a:solidFill>
              </a:rPr>
              <a:t>토큰</a:t>
            </a:r>
            <a:r>
              <a:rPr lang="en-US" altLang="ko-KR" dirty="0" smtClean="0">
                <a:solidFill>
                  <a:srgbClr val="4585FB"/>
                </a:solidFill>
              </a:rPr>
              <a:t>(</a:t>
            </a:r>
            <a:r>
              <a:rPr lang="en-US" altLang="ko-KR" dirty="0" smtClean="0">
                <a:solidFill>
                  <a:srgbClr val="4585FB"/>
                </a:solidFill>
              </a:rPr>
              <a:t>JWT)</a:t>
            </a:r>
            <a:r>
              <a:rPr lang="ko-KR" altLang="en-US" dirty="0" smtClean="0"/>
              <a:t>에서 </a:t>
            </a:r>
            <a:r>
              <a:rPr lang="ko-KR" altLang="en-US" dirty="0" smtClean="0"/>
              <a:t>정보를 추출하여</a:t>
            </a:r>
            <a:endParaRPr lang="en-US" altLang="ko-KR" dirty="0" smtClean="0"/>
          </a:p>
          <a:p>
            <a:r>
              <a:rPr lang="en-US" altLang="ko-KR" dirty="0" err="1" smtClean="0">
                <a:solidFill>
                  <a:srgbClr val="4585FB"/>
                </a:solidFill>
              </a:rPr>
              <a:t>useState</a:t>
            </a:r>
            <a:r>
              <a:rPr lang="ko-KR" altLang="en-US" dirty="0" smtClean="0"/>
              <a:t>에 원하는 상태를 추가하는 기능입니다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smtClean="0">
                <a:solidFill>
                  <a:srgbClr val="4585FB"/>
                </a:solidFill>
              </a:rPr>
              <a:t>App.js</a:t>
            </a:r>
            <a:r>
              <a:rPr lang="ko-KR" altLang="en-US" dirty="0" smtClean="0"/>
              <a:t>의 최상위 </a:t>
            </a:r>
            <a:r>
              <a:rPr lang="en-US" altLang="ko-KR" dirty="0" smtClean="0"/>
              <a:t>Router</a:t>
            </a:r>
            <a:r>
              <a:rPr lang="ko-KR" altLang="en-US" dirty="0" smtClean="0"/>
              <a:t>를 감싸주어</a:t>
            </a:r>
            <a:endParaRPr lang="en-US" altLang="ko-KR" dirty="0" smtClean="0"/>
          </a:p>
          <a:p>
            <a:r>
              <a:rPr lang="ko-KR" altLang="en-US" dirty="0" smtClean="0"/>
              <a:t>어디서든 해당 </a:t>
            </a:r>
            <a:r>
              <a:rPr lang="en-US" altLang="ko-KR" dirty="0" smtClean="0">
                <a:solidFill>
                  <a:srgbClr val="4585FB"/>
                </a:solidFill>
              </a:rPr>
              <a:t>Context</a:t>
            </a:r>
            <a:r>
              <a:rPr lang="ko-KR" altLang="en-US" dirty="0" smtClean="0"/>
              <a:t>를 사용할 수 있게 만들었습니다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3" y="1958111"/>
            <a:ext cx="4590371" cy="4399861"/>
          </a:xfrm>
          <a:prstGeom prst="rect">
            <a:avLst/>
          </a:prstGeom>
          <a:ln>
            <a:solidFill>
              <a:srgbClr val="4585FB"/>
            </a:solidFill>
          </a:ln>
        </p:spPr>
      </p:pic>
      <p:grpSp>
        <p:nvGrpSpPr>
          <p:cNvPr id="9" name="그룹 8"/>
          <p:cNvGrpSpPr/>
          <p:nvPr/>
        </p:nvGrpSpPr>
        <p:grpSpPr>
          <a:xfrm>
            <a:off x="5783120" y="4431740"/>
            <a:ext cx="3804230" cy="1898524"/>
            <a:chOff x="5506025" y="4439676"/>
            <a:chExt cx="3804230" cy="1898524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06025" y="4439676"/>
              <a:ext cx="3804230" cy="165023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06025" y="4604699"/>
              <a:ext cx="2044473" cy="1733501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7881270" y="4725124"/>
            <a:ext cx="4107535" cy="276999"/>
          </a:xfrm>
          <a:prstGeom prst="rect">
            <a:avLst/>
          </a:prstGeom>
          <a:noFill/>
          <a:ln>
            <a:solidFill>
              <a:srgbClr val="4585FB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rgbClr val="4585FB"/>
                </a:solidFill>
              </a:rPr>
              <a:t>다른 컴포넌트에서 해당 </a:t>
            </a:r>
            <a:r>
              <a:rPr lang="en-US" altLang="ko-KR" sz="1200" dirty="0" smtClean="0">
                <a:solidFill>
                  <a:srgbClr val="4585FB"/>
                </a:solidFill>
              </a:rPr>
              <a:t>Context</a:t>
            </a:r>
            <a:r>
              <a:rPr lang="ko-KR" altLang="en-US" sz="1200" dirty="0" smtClean="0">
                <a:solidFill>
                  <a:srgbClr val="4585FB"/>
                </a:solidFill>
              </a:rPr>
              <a:t>를 사용하는 예시입니다</a:t>
            </a:r>
            <a:r>
              <a:rPr lang="en-US" altLang="ko-KR" sz="1200" dirty="0" smtClean="0">
                <a:solidFill>
                  <a:srgbClr val="4585FB"/>
                </a:solidFill>
              </a:rPr>
              <a:t>.</a:t>
            </a:r>
            <a:endParaRPr lang="ko-KR" altLang="en-US" sz="1200" dirty="0">
              <a:solidFill>
                <a:srgbClr val="4585F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90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(Context 2)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97237" y="1958111"/>
            <a:ext cx="6206836" cy="2308324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현재 프로젝트에서 링크를 사용하는 곳은 크게</a:t>
            </a:r>
            <a:endParaRPr lang="en-US" altLang="ko-KR" dirty="0" smtClean="0"/>
          </a:p>
          <a:p>
            <a:r>
              <a:rPr lang="ko-KR" altLang="en-US" dirty="0" err="1" smtClean="0">
                <a:solidFill>
                  <a:srgbClr val="4585FB"/>
                </a:solidFill>
              </a:rPr>
              <a:t>사이드바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4585FB"/>
                </a:solidFill>
              </a:rPr>
              <a:t>내비바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4585FB"/>
                </a:solidFill>
              </a:rPr>
              <a:t>사이트맵</a:t>
            </a:r>
            <a:r>
              <a:rPr lang="ko-KR" altLang="en-US" dirty="0" err="1" smtClean="0"/>
              <a:t>입니다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이를 개별 링크로 작성하게 되면 수정</a:t>
            </a:r>
            <a:r>
              <a:rPr lang="en-US" altLang="ko-KR" dirty="0" smtClean="0"/>
              <a:t>/</a:t>
            </a:r>
            <a:r>
              <a:rPr lang="ko-KR" altLang="en-US" dirty="0" smtClean="0"/>
              <a:t>삭제</a:t>
            </a:r>
            <a:r>
              <a:rPr lang="en-US" altLang="ko-KR" dirty="0" smtClean="0"/>
              <a:t>/</a:t>
            </a:r>
            <a:r>
              <a:rPr lang="ko-KR" altLang="en-US" dirty="0" smtClean="0"/>
              <a:t>추가 사항이</a:t>
            </a:r>
            <a:endParaRPr lang="en-US" altLang="ko-KR" dirty="0" smtClean="0"/>
          </a:p>
          <a:p>
            <a:r>
              <a:rPr lang="ko-KR" altLang="en-US" dirty="0" smtClean="0"/>
              <a:t>발생 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각각 수정을 해야합니다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따라서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링크 또한 </a:t>
            </a:r>
            <a:r>
              <a:rPr lang="en-US" altLang="ko-KR" dirty="0" smtClean="0">
                <a:solidFill>
                  <a:srgbClr val="4585FB"/>
                </a:solidFill>
              </a:rPr>
              <a:t>Context</a:t>
            </a:r>
            <a:r>
              <a:rPr lang="ko-KR" altLang="en-US" dirty="0" smtClean="0"/>
              <a:t>로 전역적으로 사용할 수 있게</a:t>
            </a:r>
            <a:endParaRPr lang="en-US" altLang="ko-KR" dirty="0" smtClean="0"/>
          </a:p>
          <a:p>
            <a:r>
              <a:rPr lang="ko-KR" altLang="en-US" dirty="0" smtClean="0"/>
              <a:t>만들었습니다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2" y="1958112"/>
            <a:ext cx="4821113" cy="3555998"/>
          </a:xfrm>
          <a:prstGeom prst="rect">
            <a:avLst/>
          </a:prstGeom>
          <a:ln>
            <a:solidFill>
              <a:srgbClr val="4585FB"/>
            </a:solidFill>
          </a:ln>
        </p:spPr>
      </p:pic>
      <p:grpSp>
        <p:nvGrpSpPr>
          <p:cNvPr id="15" name="그룹 14"/>
          <p:cNvGrpSpPr/>
          <p:nvPr/>
        </p:nvGrpSpPr>
        <p:grpSpPr>
          <a:xfrm>
            <a:off x="5527236" y="4991528"/>
            <a:ext cx="6148343" cy="1534275"/>
            <a:chOff x="5527236" y="4991528"/>
            <a:chExt cx="6148343" cy="1534275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27236" y="5015345"/>
              <a:ext cx="1720582" cy="1486643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74154" y="4991528"/>
              <a:ext cx="1693778" cy="1534275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94268" y="5019236"/>
              <a:ext cx="1881311" cy="1470450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6544480" y="470957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solidFill>
                  <a:srgbClr val="4585FB"/>
                </a:solidFill>
              </a:rPr>
              <a:t>사이드바</a:t>
            </a:r>
            <a:endParaRPr lang="ko-KR" altLang="en-US" sz="1200" dirty="0">
              <a:solidFill>
                <a:srgbClr val="4585FB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786864" y="4701401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solidFill>
                  <a:srgbClr val="4585FB"/>
                </a:solidFill>
              </a:rPr>
              <a:t>내비바</a:t>
            </a:r>
            <a:endParaRPr lang="ko-KR" altLang="en-US" sz="1200" dirty="0">
              <a:solidFill>
                <a:srgbClr val="4585FB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930777" y="4738346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solidFill>
                  <a:srgbClr val="4585FB"/>
                </a:solidFill>
              </a:rPr>
              <a:t>사이트맵</a:t>
            </a:r>
            <a:endParaRPr lang="ko-KR" altLang="en-US" sz="1200" dirty="0">
              <a:solidFill>
                <a:srgbClr val="4585F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97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스프링 </a:t>
            </a:r>
            <a:r>
              <a:rPr lang="ko-KR" altLang="en-US" sz="4000" b="1" dirty="0" err="1" smtClean="0">
                <a:solidFill>
                  <a:srgbClr val="4585FB"/>
                </a:solidFill>
              </a:rPr>
              <a:t>시큐리티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/JWT)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97237" y="1958111"/>
            <a:ext cx="6206836" cy="1477328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보안과 인증 관련된 기능은 스프링에서 제공하는</a:t>
            </a:r>
            <a:endParaRPr lang="en-US" altLang="ko-KR" dirty="0" smtClean="0"/>
          </a:p>
          <a:p>
            <a:r>
              <a:rPr lang="ko-KR" altLang="en-US" dirty="0" smtClean="0"/>
              <a:t>강력한 기능인 </a:t>
            </a:r>
            <a:r>
              <a:rPr lang="ko-KR" altLang="en-US" dirty="0" smtClean="0">
                <a:solidFill>
                  <a:srgbClr val="4585FB"/>
                </a:solidFill>
              </a:rPr>
              <a:t>스프링 </a:t>
            </a:r>
            <a:r>
              <a:rPr lang="ko-KR" altLang="en-US" dirty="0" err="1" smtClean="0">
                <a:solidFill>
                  <a:srgbClr val="4585FB"/>
                </a:solidFill>
              </a:rPr>
              <a:t>시큐리티</a:t>
            </a:r>
            <a:r>
              <a:rPr lang="ko-KR" altLang="en-US" dirty="0" err="1" smtClean="0"/>
              <a:t>를</a:t>
            </a:r>
            <a:r>
              <a:rPr lang="ko-KR" altLang="en-US" dirty="0" smtClean="0"/>
              <a:t> 사용하였습니다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err="1" smtClean="0">
                <a:solidFill>
                  <a:srgbClr val="4585FB"/>
                </a:solidFill>
              </a:rPr>
              <a:t>Json</a:t>
            </a:r>
            <a:r>
              <a:rPr lang="en-US" altLang="ko-KR" dirty="0" smtClean="0">
                <a:solidFill>
                  <a:srgbClr val="4585FB"/>
                </a:solidFill>
              </a:rPr>
              <a:t> Web Token</a:t>
            </a:r>
            <a:r>
              <a:rPr lang="ko-KR" altLang="en-US" dirty="0" smtClean="0"/>
              <a:t>과 함께 사용하여 보안 기능을</a:t>
            </a:r>
            <a:endParaRPr lang="en-US" altLang="ko-KR" dirty="0" smtClean="0"/>
          </a:p>
          <a:p>
            <a:r>
              <a:rPr lang="ko-KR" altLang="en-US" dirty="0" smtClean="0"/>
              <a:t>더욱 강화하였습니다</a:t>
            </a:r>
            <a:r>
              <a:rPr lang="en-US" altLang="ko-KR" dirty="0" smtClean="0"/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2" y="1958111"/>
            <a:ext cx="4661670" cy="2964871"/>
          </a:xfrm>
          <a:prstGeom prst="rect">
            <a:avLst/>
          </a:prstGeom>
          <a:ln>
            <a:solidFill>
              <a:srgbClr val="4585FB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4390" y="4019614"/>
            <a:ext cx="3435235" cy="2480266"/>
          </a:xfrm>
          <a:prstGeom prst="rect">
            <a:avLst/>
          </a:prstGeom>
          <a:ln>
            <a:solidFill>
              <a:srgbClr val="4585FB"/>
            </a:solidFill>
          </a:ln>
        </p:spPr>
      </p:pic>
      <p:cxnSp>
        <p:nvCxnSpPr>
          <p:cNvPr id="12" name="직선 화살표 연결선 11"/>
          <p:cNvCxnSpPr/>
          <p:nvPr/>
        </p:nvCxnSpPr>
        <p:spPr>
          <a:xfrm flipH="1">
            <a:off x="5045827" y="2443942"/>
            <a:ext cx="2177933" cy="324196"/>
          </a:xfrm>
          <a:prstGeom prst="straightConnector1">
            <a:avLst/>
          </a:prstGeom>
          <a:ln>
            <a:solidFill>
              <a:srgbClr val="4585F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>
            <a:off x="7224684" y="3096958"/>
            <a:ext cx="1475971" cy="1031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0332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카카오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API 1/2)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97237" y="1958111"/>
            <a:ext cx="6206836" cy="2308324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프로젝트 내에 회원가입 시 인증 방법으로</a:t>
            </a:r>
            <a:endParaRPr lang="en-US" altLang="ko-KR" dirty="0" smtClean="0"/>
          </a:p>
          <a:p>
            <a:r>
              <a:rPr lang="en-US" altLang="ko-KR" dirty="0" smtClean="0"/>
              <a:t>SMTP</a:t>
            </a:r>
            <a:r>
              <a:rPr lang="ko-KR" altLang="en-US" dirty="0" smtClean="0"/>
              <a:t>를 이용한 </a:t>
            </a:r>
            <a:r>
              <a:rPr lang="ko-KR" altLang="en-US" dirty="0" smtClean="0">
                <a:solidFill>
                  <a:srgbClr val="4585FB"/>
                </a:solidFill>
              </a:rPr>
              <a:t>이메일 인증</a:t>
            </a:r>
            <a:r>
              <a:rPr lang="ko-KR" altLang="en-US" dirty="0" smtClean="0"/>
              <a:t> 방법과</a:t>
            </a:r>
            <a:endParaRPr lang="en-US" altLang="ko-KR" dirty="0" smtClean="0"/>
          </a:p>
          <a:p>
            <a:r>
              <a:rPr lang="ko-KR" altLang="en-US" dirty="0" smtClean="0">
                <a:solidFill>
                  <a:srgbClr val="4585FB"/>
                </a:solidFill>
              </a:rPr>
              <a:t>카카오 </a:t>
            </a:r>
            <a:r>
              <a:rPr lang="en-US" altLang="ko-KR" dirty="0" smtClean="0">
                <a:solidFill>
                  <a:srgbClr val="4585FB"/>
                </a:solidFill>
              </a:rPr>
              <a:t>API</a:t>
            </a:r>
            <a:r>
              <a:rPr lang="ko-KR" altLang="en-US" dirty="0" smtClean="0"/>
              <a:t>를 이용한 인증 방법이 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카카오 </a:t>
            </a:r>
            <a:r>
              <a:rPr lang="en-US" altLang="ko-KR" dirty="0" smtClean="0"/>
              <a:t>API</a:t>
            </a:r>
            <a:r>
              <a:rPr lang="ko-KR" altLang="en-US" dirty="0" smtClean="0"/>
              <a:t>는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카카오에서 제공하는 </a:t>
            </a:r>
            <a:r>
              <a:rPr lang="en-US" altLang="ko-KR" dirty="0" smtClean="0">
                <a:solidFill>
                  <a:srgbClr val="4585FB"/>
                </a:solidFill>
              </a:rPr>
              <a:t>KEY</a:t>
            </a:r>
            <a:r>
              <a:rPr lang="ko-KR" altLang="en-US" dirty="0" smtClean="0"/>
              <a:t>와 </a:t>
            </a:r>
            <a:r>
              <a:rPr lang="en-US" altLang="ko-KR" dirty="0" smtClean="0">
                <a:solidFill>
                  <a:srgbClr val="4585FB"/>
                </a:solidFill>
              </a:rPr>
              <a:t>URI</a:t>
            </a:r>
            <a:r>
              <a:rPr lang="ko-KR" altLang="en-US" dirty="0" smtClean="0"/>
              <a:t>를 통한 인증 요청을 한 뒤</a:t>
            </a:r>
            <a:endParaRPr lang="en-US" altLang="ko-KR" dirty="0" smtClean="0"/>
          </a:p>
          <a:p>
            <a:r>
              <a:rPr lang="ko-KR" altLang="en-US" dirty="0" smtClean="0"/>
              <a:t>인가 코드를 발급 받아 해당 인가 코드를 통해 인증을</a:t>
            </a:r>
            <a:endParaRPr lang="en-US" altLang="ko-KR" dirty="0" smtClean="0"/>
          </a:p>
          <a:p>
            <a:r>
              <a:rPr lang="ko-KR" altLang="en-US" dirty="0" smtClean="0"/>
              <a:t>진행합니다</a:t>
            </a:r>
            <a:r>
              <a:rPr lang="en-US" altLang="ko-KR" dirty="0" smtClean="0"/>
              <a:t>.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2" y="1958111"/>
            <a:ext cx="2363663" cy="411813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4792" y="3435439"/>
            <a:ext cx="2013255" cy="194290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0" name="꺾인 연결선 9"/>
          <p:cNvCxnSpPr/>
          <p:nvPr/>
        </p:nvCxnSpPr>
        <p:spPr>
          <a:xfrm flipV="1">
            <a:off x="2207491" y="5089236"/>
            <a:ext cx="1062182" cy="6003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631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2" y="1958111"/>
            <a:ext cx="4801270" cy="4334480"/>
          </a:xfrm>
          <a:prstGeom prst="rect">
            <a:avLst/>
          </a:prstGeom>
          <a:ln>
            <a:solidFill>
              <a:srgbClr val="4585FB"/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카카오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API 2/2)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62617" y="1958111"/>
            <a:ext cx="4941455" cy="1200329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상수로</a:t>
            </a:r>
            <a:r>
              <a:rPr lang="en-US" altLang="ko-KR" dirty="0" smtClean="0"/>
              <a:t> </a:t>
            </a:r>
            <a:r>
              <a:rPr lang="ko-KR" altLang="en-US" dirty="0" smtClean="0"/>
              <a:t>선언해 둔 정보를 </a:t>
            </a:r>
            <a:r>
              <a:rPr lang="ko-KR" altLang="en-US" dirty="0" smtClean="0"/>
              <a:t>기반으로</a:t>
            </a:r>
            <a:endParaRPr lang="en-US" altLang="ko-KR" dirty="0" smtClean="0"/>
          </a:p>
          <a:p>
            <a:r>
              <a:rPr lang="ko-KR" altLang="en-US" dirty="0" smtClean="0"/>
              <a:t>인가 </a:t>
            </a:r>
            <a:r>
              <a:rPr lang="ko-KR" altLang="en-US" dirty="0" smtClean="0"/>
              <a:t>코드 발급 </a:t>
            </a:r>
            <a:r>
              <a:rPr lang="ko-KR" altLang="en-US" dirty="0" smtClean="0"/>
              <a:t>요청을</a:t>
            </a:r>
            <a:r>
              <a:rPr lang="en-US" altLang="ko-KR" dirty="0"/>
              <a:t> </a:t>
            </a:r>
            <a:r>
              <a:rPr lang="ko-KR" altLang="en-US" dirty="0" smtClean="0"/>
              <a:t>진행하며</a:t>
            </a:r>
            <a:r>
              <a:rPr lang="en-US" altLang="ko-KR" dirty="0" smtClean="0"/>
              <a:t>,</a:t>
            </a:r>
          </a:p>
          <a:p>
            <a:endParaRPr lang="en-US" altLang="ko-KR" dirty="0"/>
          </a:p>
          <a:p>
            <a:r>
              <a:rPr lang="ko-KR" altLang="en-US" dirty="0" smtClean="0">
                <a:solidFill>
                  <a:srgbClr val="4585FB"/>
                </a:solidFill>
              </a:rPr>
              <a:t>액세스 토큰</a:t>
            </a:r>
            <a:r>
              <a:rPr lang="ko-KR" altLang="en-US" dirty="0" smtClean="0"/>
              <a:t>은 </a:t>
            </a:r>
            <a:r>
              <a:rPr lang="ko-KR" altLang="en-US" dirty="0" err="1" smtClean="0">
                <a:solidFill>
                  <a:srgbClr val="4585FB"/>
                </a:solidFill>
              </a:rPr>
              <a:t>서버단</a:t>
            </a:r>
            <a:r>
              <a:rPr lang="ko-KR" altLang="en-US" dirty="0" err="1" smtClean="0"/>
              <a:t>과</a:t>
            </a:r>
            <a:r>
              <a:rPr lang="ko-KR" altLang="en-US" dirty="0" smtClean="0"/>
              <a:t> 연동하여 받아옵니다</a:t>
            </a:r>
            <a:r>
              <a:rPr lang="en-US" altLang="ko-KR" dirty="0" smtClean="0"/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329" y="3602678"/>
            <a:ext cx="3117621" cy="1243641"/>
          </a:xfrm>
          <a:prstGeom prst="rect">
            <a:avLst/>
          </a:prstGeom>
          <a:ln>
            <a:solidFill>
              <a:srgbClr val="4585FB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3576" y="4306706"/>
            <a:ext cx="3526971" cy="2237212"/>
          </a:xfrm>
          <a:prstGeom prst="rect">
            <a:avLst/>
          </a:prstGeom>
          <a:ln>
            <a:solidFill>
              <a:srgbClr val="4585FB"/>
            </a:solidFill>
          </a:ln>
        </p:spPr>
      </p:pic>
    </p:spTree>
    <p:extLst>
      <p:ext uri="{BB962C8B-B14F-4D97-AF65-F5344CB8AC3E}">
        <p14:creationId xmlns:p14="http://schemas.microsoft.com/office/powerpoint/2010/main" val="1910122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794873" y="2732574"/>
            <a:ext cx="674201" cy="3717130"/>
          </a:xfrm>
          <a:prstGeom prst="rect">
            <a:avLst/>
          </a:prstGeom>
        </p:spPr>
      </p:pic>
      <p:pic>
        <p:nvPicPr>
          <p:cNvPr id="36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915068" y="4394805"/>
            <a:ext cx="674201" cy="3717129"/>
          </a:xfrm>
          <a:prstGeom prst="rect">
            <a:avLst/>
          </a:prstGeom>
        </p:spPr>
      </p:pic>
      <p:pic>
        <p:nvPicPr>
          <p:cNvPr id="38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915067" y="4381706"/>
            <a:ext cx="674201" cy="3717132"/>
          </a:xfrm>
          <a:prstGeom prst="rect">
            <a:avLst/>
          </a:prstGeom>
        </p:spPr>
      </p:pic>
      <p:pic>
        <p:nvPicPr>
          <p:cNvPr id="40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915068" y="4381707"/>
            <a:ext cx="674201" cy="3717130"/>
          </a:xfrm>
          <a:prstGeom prst="rect">
            <a:avLst/>
          </a:prstGeom>
        </p:spPr>
      </p:pic>
      <p:pic>
        <p:nvPicPr>
          <p:cNvPr id="34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15721" y="2815359"/>
            <a:ext cx="674201" cy="371712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프로젝트 개요</a:t>
            </a:r>
            <a:r>
              <a:rPr lang="en-US" altLang="ko-KR" sz="32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32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배경</a:t>
            </a:r>
            <a:r>
              <a:rPr lang="en-US" altLang="ko-KR" sz="32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01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7" name="Picture 6"/>
          <p:cNvPicPr>
            <a:picLocks noChangeAspect="1"/>
          </p:cNvPicPr>
          <p:nvPr/>
        </p:nvPicPr>
        <p:blipFill rotWithShape="1">
          <a:blip r:embed="rId3"/>
          <a:srcRect l="40109" t="-6" b="-143541"/>
          <a:stretch/>
        </p:blipFill>
        <p:spPr>
          <a:xfrm rot="5400000">
            <a:off x="3821890" y="4155891"/>
            <a:ext cx="4675219" cy="76200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812" y="1695322"/>
            <a:ext cx="2558716" cy="2558716"/>
          </a:xfrm>
          <a:prstGeom prst="rect">
            <a:avLst/>
          </a:prstGeom>
        </p:spPr>
      </p:pic>
      <p:pic>
        <p:nvPicPr>
          <p:cNvPr id="30" name="Picture 9"/>
          <p:cNvPicPr>
            <a:picLocks noChangeAspect="1"/>
          </p:cNvPicPr>
          <p:nvPr/>
        </p:nvPicPr>
        <p:blipFill rotWithShape="1">
          <a:blip r:embed="rId5"/>
          <a:srcRect l="64325" t="-22487" b="44813"/>
          <a:stretch/>
        </p:blipFill>
        <p:spPr>
          <a:xfrm>
            <a:off x="1607520" y="4961575"/>
            <a:ext cx="3289300" cy="62547"/>
          </a:xfrm>
          <a:prstGeom prst="rect">
            <a:avLst/>
          </a:prstGeom>
        </p:spPr>
      </p:pic>
      <p:pic>
        <p:nvPicPr>
          <p:cNvPr id="3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15720" y="2802260"/>
            <a:ext cx="674201" cy="3717132"/>
          </a:xfrm>
          <a:prstGeom prst="rect">
            <a:avLst/>
          </a:prstGeom>
        </p:spPr>
      </p:pic>
      <p:sp>
        <p:nvSpPr>
          <p:cNvPr id="32" name="TextBox 13"/>
          <p:cNvSpPr txBox="1"/>
          <p:nvPr/>
        </p:nvSpPr>
        <p:spPr>
          <a:xfrm>
            <a:off x="1843151" y="4578801"/>
            <a:ext cx="2688377" cy="223266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16199"/>
              </a:lnSpc>
            </a:pPr>
            <a:r>
              <a:rPr lang="en-US" sz="2800" b="1" i="0" u="none" strike="noStrike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(1) </a:t>
            </a:r>
            <a:r>
              <a:rPr lang="ko-KR" sz="2800" b="1" i="0" u="none" strike="noStrike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ㅣ</a:t>
            </a:r>
            <a:r>
              <a:rPr lang="ko-KR" altLang="en-US" sz="2800" b="1" i="0" u="none" strike="noStrike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배경</a:t>
            </a:r>
            <a:endParaRPr lang="ko-KR" sz="2800" b="1" i="0" u="none" strike="noStrike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3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15721" y="2802261"/>
            <a:ext cx="674201" cy="371713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1607517" y="5253002"/>
            <a:ext cx="3289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기존 학교급식 관련 사이트의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고도화 부재로 인한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/>
            </a:r>
            <a:b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사용자 요구 증가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4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794220" y="4325118"/>
            <a:ext cx="674201" cy="3717129"/>
          </a:xfrm>
          <a:prstGeom prst="rect">
            <a:avLst/>
          </a:prstGeom>
        </p:spPr>
      </p:pic>
      <p:pic>
        <p:nvPicPr>
          <p:cNvPr id="42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794219" y="4312019"/>
            <a:ext cx="674201" cy="3717132"/>
          </a:xfrm>
          <a:prstGeom prst="rect">
            <a:avLst/>
          </a:prstGeom>
        </p:spPr>
      </p:pic>
      <p:pic>
        <p:nvPicPr>
          <p:cNvPr id="43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794220" y="4312020"/>
            <a:ext cx="674201" cy="3717130"/>
          </a:xfrm>
          <a:prstGeom prst="rect">
            <a:avLst/>
          </a:prstGeom>
        </p:spPr>
      </p:pic>
      <p:pic>
        <p:nvPicPr>
          <p:cNvPr id="44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794873" y="2745672"/>
            <a:ext cx="674201" cy="3717129"/>
          </a:xfrm>
          <a:prstGeom prst="rect">
            <a:avLst/>
          </a:prstGeom>
        </p:spPr>
      </p:pic>
      <p:pic>
        <p:nvPicPr>
          <p:cNvPr id="45" name="Picture 9"/>
          <p:cNvPicPr>
            <a:picLocks noChangeAspect="1"/>
          </p:cNvPicPr>
          <p:nvPr/>
        </p:nvPicPr>
        <p:blipFill rotWithShape="1">
          <a:blip r:embed="rId5"/>
          <a:srcRect l="64325" t="-22487" b="44813"/>
          <a:stretch/>
        </p:blipFill>
        <p:spPr>
          <a:xfrm>
            <a:off x="7486672" y="4891888"/>
            <a:ext cx="3289300" cy="62547"/>
          </a:xfrm>
          <a:prstGeom prst="rect">
            <a:avLst/>
          </a:prstGeom>
        </p:spPr>
      </p:pic>
      <p:pic>
        <p:nvPicPr>
          <p:cNvPr id="46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794872" y="2732573"/>
            <a:ext cx="674201" cy="3717132"/>
          </a:xfrm>
          <a:prstGeom prst="rect">
            <a:avLst/>
          </a:prstGeom>
        </p:spPr>
      </p:pic>
      <p:sp>
        <p:nvSpPr>
          <p:cNvPr id="47" name="TextBox 13"/>
          <p:cNvSpPr txBox="1"/>
          <p:nvPr/>
        </p:nvSpPr>
        <p:spPr>
          <a:xfrm>
            <a:off x="7722303" y="4509114"/>
            <a:ext cx="2688377" cy="223266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16199"/>
              </a:lnSpc>
            </a:pPr>
            <a:r>
              <a:rPr lang="en-US" sz="2800" b="1" i="0" u="none" strike="noStrike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(2) </a:t>
            </a:r>
            <a:r>
              <a:rPr lang="ko-KR" sz="2800" b="1" i="0" u="none" strike="noStrike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ㅣ</a:t>
            </a:r>
            <a:r>
              <a:rPr lang="ko-KR" altLang="en-US" sz="2800" b="1" i="0" u="none" strike="noStrike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배경</a:t>
            </a:r>
            <a:endParaRPr lang="ko-KR" sz="2800" b="1" i="0" u="none" strike="noStrike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486669" y="5323015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학교급식 관련 데이터 및 정보 제공의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효율성 향상 필요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50" name="그림 4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206" y="1677112"/>
            <a:ext cx="3656570" cy="243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09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채팅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1/2)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97237" y="1958111"/>
            <a:ext cx="6206836" cy="2308324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실시간으로 회원들끼리 채팅을 주고 받을 수 있는 기능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r>
              <a:rPr lang="ko-KR" altLang="en-US" dirty="0" smtClean="0"/>
              <a:t>메인 페이지의 </a:t>
            </a:r>
            <a:r>
              <a:rPr lang="ko-KR" altLang="en-US" dirty="0" smtClean="0">
                <a:solidFill>
                  <a:srgbClr val="4585FB"/>
                </a:solidFill>
              </a:rPr>
              <a:t>팝업</a:t>
            </a:r>
            <a:r>
              <a:rPr lang="ko-KR" altLang="en-US" dirty="0" smtClean="0"/>
              <a:t>과 </a:t>
            </a:r>
            <a:endParaRPr lang="en-US" altLang="ko-KR" dirty="0" smtClean="0"/>
          </a:p>
          <a:p>
            <a:r>
              <a:rPr lang="ko-KR" altLang="en-US" dirty="0" err="1" smtClean="0">
                <a:solidFill>
                  <a:srgbClr val="4585FB"/>
                </a:solidFill>
              </a:rPr>
              <a:t>마이페이지</a:t>
            </a:r>
            <a:r>
              <a:rPr lang="ko-KR" altLang="en-US" dirty="0" err="1" smtClean="0"/>
              <a:t>의</a:t>
            </a:r>
            <a:r>
              <a:rPr lang="ko-KR" altLang="en-US" dirty="0" smtClean="0"/>
              <a:t> 채팅 배너를 통해</a:t>
            </a:r>
            <a:r>
              <a:rPr lang="en-US" altLang="ko-KR" dirty="0"/>
              <a:t> </a:t>
            </a:r>
            <a:r>
              <a:rPr lang="ko-KR" altLang="en-US" dirty="0" smtClean="0"/>
              <a:t>입장이 가능합니다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smtClean="0">
                <a:solidFill>
                  <a:srgbClr val="4585FB"/>
                </a:solidFill>
              </a:rPr>
              <a:t>‘@’ </a:t>
            </a:r>
            <a:r>
              <a:rPr lang="ko-KR" altLang="en-US" dirty="0" err="1" smtClean="0">
                <a:solidFill>
                  <a:srgbClr val="4585FB"/>
                </a:solidFill>
              </a:rPr>
              <a:t>멘션</a:t>
            </a:r>
            <a:r>
              <a:rPr lang="ko-KR" altLang="en-US" dirty="0" smtClean="0">
                <a:solidFill>
                  <a:srgbClr val="4585FB"/>
                </a:solidFill>
              </a:rPr>
              <a:t> </a:t>
            </a:r>
            <a:r>
              <a:rPr lang="ko-KR" altLang="en-US" dirty="0" smtClean="0"/>
              <a:t>기능을 사용하여 현재 존재하는 회원을 </a:t>
            </a:r>
            <a:r>
              <a:rPr lang="ko-KR" altLang="en-US" dirty="0" err="1" smtClean="0"/>
              <a:t>태그하여</a:t>
            </a:r>
            <a:endParaRPr lang="en-US" altLang="ko-KR" dirty="0" smtClean="0"/>
          </a:p>
          <a:p>
            <a:r>
              <a:rPr lang="ko-KR" altLang="en-US" dirty="0" err="1" smtClean="0"/>
              <a:t>채팅방을</a:t>
            </a:r>
            <a:r>
              <a:rPr lang="ko-KR" altLang="en-US" dirty="0" smtClean="0"/>
              <a:t> 생성할 수 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실시간으로 반응하며 메시지를 주고 받을 수 있습니다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2" y="1958111"/>
            <a:ext cx="2623742" cy="3022360"/>
          </a:xfrm>
          <a:prstGeom prst="rect">
            <a:avLst/>
          </a:prstGeom>
          <a:ln w="9525" cmpd="thickThin">
            <a:solidFill>
              <a:srgbClr val="4585FB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357" y="3158440"/>
            <a:ext cx="2439587" cy="2342778"/>
          </a:xfrm>
          <a:prstGeom prst="rect">
            <a:avLst/>
          </a:prstGeom>
          <a:ln w="9525" cmpd="thickThin">
            <a:solidFill>
              <a:srgbClr val="4585FB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3113" y="1868816"/>
            <a:ext cx="590632" cy="533474"/>
          </a:xfrm>
          <a:prstGeom prst="rect">
            <a:avLst/>
          </a:prstGeom>
          <a:ln>
            <a:solidFill>
              <a:srgbClr val="4585FB"/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0255" y="2671862"/>
            <a:ext cx="933580" cy="419158"/>
          </a:xfrm>
          <a:prstGeom prst="rect">
            <a:avLst/>
          </a:prstGeom>
          <a:ln>
            <a:solidFill>
              <a:srgbClr val="4585FB"/>
            </a:solidFill>
          </a:ln>
        </p:spPr>
      </p:pic>
      <p:cxnSp>
        <p:nvCxnSpPr>
          <p:cNvPr id="13" name="직선 화살표 연결선 12"/>
          <p:cNvCxnSpPr/>
          <p:nvPr/>
        </p:nvCxnSpPr>
        <p:spPr>
          <a:xfrm flipH="1" flipV="1">
            <a:off x="4913745" y="2133601"/>
            <a:ext cx="2253673" cy="26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>
            <a:endCxn id="9" idx="3"/>
          </p:cNvCxnSpPr>
          <p:nvPr/>
        </p:nvCxnSpPr>
        <p:spPr>
          <a:xfrm flipH="1">
            <a:off x="5163835" y="2671862"/>
            <a:ext cx="548784" cy="2095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>
            <a:off x="1459345" y="3260725"/>
            <a:ext cx="4220730" cy="13196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/>
          <p:cNvGrpSpPr/>
          <p:nvPr/>
        </p:nvGrpSpPr>
        <p:grpSpPr>
          <a:xfrm>
            <a:off x="5998585" y="4585960"/>
            <a:ext cx="5404140" cy="2169236"/>
            <a:chOff x="5712619" y="4622905"/>
            <a:chExt cx="5404140" cy="2169236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12619" y="4623946"/>
              <a:ext cx="1474615" cy="2160000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726432" y="4622905"/>
              <a:ext cx="1423333" cy="216000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688963" y="4632141"/>
              <a:ext cx="1427796" cy="216000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</p:grpSp>
      <p:sp>
        <p:nvSpPr>
          <p:cNvPr id="25" name="TextBox 24"/>
          <p:cNvSpPr txBox="1"/>
          <p:nvPr/>
        </p:nvSpPr>
        <p:spPr>
          <a:xfrm>
            <a:off x="6071977" y="6095999"/>
            <a:ext cx="1290738" cy="276999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4585FB"/>
                </a:solidFill>
              </a:rPr>
              <a:t>admin</a:t>
            </a:r>
            <a:r>
              <a:rPr lang="ko-KR" altLang="en-US" sz="1200" dirty="0" smtClean="0">
                <a:solidFill>
                  <a:srgbClr val="4585FB"/>
                </a:solidFill>
              </a:rPr>
              <a:t>의 </a:t>
            </a:r>
            <a:r>
              <a:rPr lang="ko-KR" altLang="en-US" sz="1200" dirty="0" err="1" smtClean="0">
                <a:solidFill>
                  <a:srgbClr val="4585FB"/>
                </a:solidFill>
              </a:rPr>
              <a:t>채팅창</a:t>
            </a:r>
            <a:endParaRPr lang="ko-KR" altLang="en-US" sz="1200" dirty="0">
              <a:solidFill>
                <a:srgbClr val="4585FB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011873" y="6096001"/>
            <a:ext cx="1290738" cy="276999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4585FB"/>
                </a:solidFill>
              </a:rPr>
              <a:t>admin</a:t>
            </a:r>
            <a:r>
              <a:rPr lang="ko-KR" altLang="en-US" sz="1200" dirty="0" smtClean="0">
                <a:solidFill>
                  <a:srgbClr val="4585FB"/>
                </a:solidFill>
              </a:rPr>
              <a:t>의 </a:t>
            </a:r>
            <a:r>
              <a:rPr lang="ko-KR" altLang="en-US" sz="1200" dirty="0" err="1" smtClean="0">
                <a:solidFill>
                  <a:srgbClr val="4585FB"/>
                </a:solidFill>
              </a:rPr>
              <a:t>채팅창</a:t>
            </a:r>
            <a:endParaRPr lang="ko-KR" altLang="en-US" sz="1200" dirty="0">
              <a:solidFill>
                <a:srgbClr val="4585FB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961748" y="6096000"/>
            <a:ext cx="1519968" cy="276999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4585FB"/>
                </a:solidFill>
              </a:rPr>
              <a:t>member2</a:t>
            </a:r>
            <a:r>
              <a:rPr lang="ko-KR" altLang="en-US" sz="1200" dirty="0" smtClean="0">
                <a:solidFill>
                  <a:srgbClr val="4585FB"/>
                </a:solidFill>
              </a:rPr>
              <a:t>의 </a:t>
            </a:r>
            <a:r>
              <a:rPr lang="ko-KR" altLang="en-US" sz="1200" dirty="0" err="1" smtClean="0">
                <a:solidFill>
                  <a:srgbClr val="4585FB"/>
                </a:solidFill>
              </a:rPr>
              <a:t>채팅창</a:t>
            </a:r>
            <a:endParaRPr lang="ko-KR" altLang="en-US" sz="1200" dirty="0">
              <a:solidFill>
                <a:srgbClr val="4585F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050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채팅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2/2)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321725" y="2061557"/>
            <a:ext cx="9576261" cy="4347556"/>
            <a:chOff x="523703" y="1958112"/>
            <a:chExt cx="10668770" cy="4899888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3703" y="2402218"/>
              <a:ext cx="3686395" cy="1799242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7823" y="4400655"/>
              <a:ext cx="3238152" cy="2050663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06254" y="1958112"/>
              <a:ext cx="3482771" cy="1972496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39456" y="3993975"/>
              <a:ext cx="3216366" cy="2864025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885182" y="3455081"/>
              <a:ext cx="3307291" cy="1413323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</p:grpSp>
      <p:sp>
        <p:nvSpPr>
          <p:cNvPr id="12" name="TextBox 11"/>
          <p:cNvSpPr txBox="1"/>
          <p:nvPr/>
        </p:nvSpPr>
        <p:spPr>
          <a:xfrm>
            <a:off x="8211127" y="1958111"/>
            <a:ext cx="3592945" cy="369332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채팅 기능 서버 관련 코드 일부분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5305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2" y="1958111"/>
            <a:ext cx="3143134" cy="259958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err="1" smtClean="0">
                <a:solidFill>
                  <a:srgbClr val="4585FB"/>
                </a:solidFill>
              </a:rPr>
              <a:t>크롤링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1/2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97237" y="1958111"/>
            <a:ext cx="6206836" cy="2862322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네이버 </a:t>
            </a:r>
            <a:r>
              <a:rPr lang="en-US" altLang="ko-KR" dirty="0" smtClean="0">
                <a:solidFill>
                  <a:srgbClr val="4585FB"/>
                </a:solidFill>
              </a:rPr>
              <a:t>Open API</a:t>
            </a:r>
            <a:r>
              <a:rPr lang="ko-KR" altLang="en-US" dirty="0" smtClean="0"/>
              <a:t>를 이용하여</a:t>
            </a:r>
            <a:endParaRPr lang="en-US" altLang="ko-KR" dirty="0" smtClean="0"/>
          </a:p>
          <a:p>
            <a:r>
              <a:rPr lang="ko-KR" altLang="en-US" dirty="0" smtClean="0"/>
              <a:t>실시간으로 뉴스를 받아오는 기능입니다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smtClean="0"/>
              <a:t>API</a:t>
            </a:r>
            <a:r>
              <a:rPr lang="ko-KR" altLang="en-US" dirty="0" smtClean="0"/>
              <a:t>에서 제공 받은 </a:t>
            </a:r>
            <a:r>
              <a:rPr lang="en-US" altLang="ko-KR" dirty="0" smtClean="0">
                <a:solidFill>
                  <a:srgbClr val="4585FB"/>
                </a:solidFill>
              </a:rPr>
              <a:t>Id</a:t>
            </a:r>
            <a:r>
              <a:rPr lang="ko-KR" altLang="en-US" dirty="0" smtClean="0"/>
              <a:t>와 </a:t>
            </a:r>
            <a:r>
              <a:rPr lang="en-US" altLang="ko-KR" dirty="0" smtClean="0">
                <a:solidFill>
                  <a:srgbClr val="4585FB"/>
                </a:solidFill>
              </a:rPr>
              <a:t>Secret</a:t>
            </a:r>
            <a:r>
              <a:rPr lang="en-US" altLang="ko-KR" dirty="0" smtClean="0"/>
              <a:t> </a:t>
            </a:r>
            <a:r>
              <a:rPr lang="ko-KR" altLang="en-US" dirty="0" smtClean="0"/>
              <a:t>코드를 </a:t>
            </a:r>
            <a:r>
              <a:rPr lang="ko-KR" altLang="en-US" dirty="0" err="1" smtClean="0"/>
              <a:t>서버단에</a:t>
            </a:r>
            <a:r>
              <a:rPr lang="ko-KR" altLang="en-US" dirty="0" smtClean="0"/>
              <a:t> 입력하여</a:t>
            </a:r>
            <a:endParaRPr lang="en-US" altLang="ko-KR" dirty="0" smtClean="0"/>
          </a:p>
          <a:p>
            <a:r>
              <a:rPr lang="ko-KR" altLang="en-US" dirty="0" smtClean="0">
                <a:solidFill>
                  <a:srgbClr val="4585FB"/>
                </a:solidFill>
              </a:rPr>
              <a:t>인증된 </a:t>
            </a:r>
            <a:r>
              <a:rPr lang="en-US" altLang="ko-KR" dirty="0" smtClean="0">
                <a:solidFill>
                  <a:srgbClr val="4585FB"/>
                </a:solidFill>
              </a:rPr>
              <a:t>URL</a:t>
            </a:r>
            <a:r>
              <a:rPr lang="ko-KR" altLang="en-US" dirty="0" smtClean="0"/>
              <a:t>을 통해 요청을 진행합니다</a:t>
            </a:r>
            <a:r>
              <a:rPr lang="en-US" altLang="ko-KR" dirty="0" smtClean="0"/>
              <a:t>.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키워드를 직접 입력하여 해당 키워드에 속한 뉴스를</a:t>
            </a:r>
            <a:endParaRPr lang="en-US" altLang="ko-KR" dirty="0" smtClean="0"/>
          </a:p>
          <a:p>
            <a:r>
              <a:rPr lang="ko-KR" altLang="en-US" dirty="0" smtClean="0"/>
              <a:t>가져옵니다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제목을 클릭하면 해당 뉴스 기사로 이동이 가능합니다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151" y="4792908"/>
            <a:ext cx="2488312" cy="1663310"/>
          </a:xfrm>
          <a:prstGeom prst="rect">
            <a:avLst/>
          </a:prstGeom>
          <a:ln>
            <a:solidFill>
              <a:srgbClr val="4585FB"/>
            </a:solidFill>
          </a:ln>
        </p:spPr>
      </p:pic>
      <p:cxnSp>
        <p:nvCxnSpPr>
          <p:cNvPr id="12" name="직선 화살표 연결선 11"/>
          <p:cNvCxnSpPr/>
          <p:nvPr/>
        </p:nvCxnSpPr>
        <p:spPr>
          <a:xfrm>
            <a:off x="2299855" y="2817091"/>
            <a:ext cx="1200727" cy="2207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307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2" y="1958112"/>
            <a:ext cx="4635655" cy="3381226"/>
          </a:xfrm>
          <a:prstGeom prst="rect">
            <a:avLst/>
          </a:prstGeom>
          <a:ln>
            <a:solidFill>
              <a:srgbClr val="4585FB"/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err="1" smtClean="0">
                <a:solidFill>
                  <a:srgbClr val="4585FB"/>
                </a:solidFill>
              </a:rPr>
              <a:t>크롤링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2/2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48217" y="1958111"/>
            <a:ext cx="5855855" cy="1477328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해당 이미지는 </a:t>
            </a:r>
            <a:r>
              <a:rPr lang="ko-KR" altLang="en-US" dirty="0" err="1" smtClean="0"/>
              <a:t>크롤링</a:t>
            </a:r>
            <a:r>
              <a:rPr lang="ko-KR" altLang="en-US" dirty="0" smtClean="0"/>
              <a:t> 코드 중 </a:t>
            </a:r>
            <a:r>
              <a:rPr lang="en-US" altLang="ko-KR" dirty="0" smtClean="0"/>
              <a:t>API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URL</a:t>
            </a:r>
            <a:r>
              <a:rPr lang="ko-KR" altLang="en-US" dirty="0" smtClean="0"/>
              <a:t>을 설정하는</a:t>
            </a:r>
            <a:endParaRPr lang="en-US" altLang="ko-KR" dirty="0" smtClean="0"/>
          </a:p>
          <a:p>
            <a:r>
              <a:rPr lang="ko-KR" altLang="en-US" dirty="0" smtClean="0"/>
              <a:t>일부분입니다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smtClean="0"/>
              <a:t>URL</a:t>
            </a:r>
            <a:r>
              <a:rPr lang="ko-KR" altLang="en-US" dirty="0" smtClean="0"/>
              <a:t>을 통해 요청을 한 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원하는 데이터로 변환하여</a:t>
            </a:r>
            <a:endParaRPr lang="en-US" altLang="ko-KR" dirty="0" smtClean="0"/>
          </a:p>
          <a:p>
            <a:r>
              <a:rPr lang="ko-KR" altLang="en-US" dirty="0" smtClean="0"/>
              <a:t>응답을 받습니다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1670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(AI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 분석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1/2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97237" y="1958111"/>
            <a:ext cx="6206836" cy="3416320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4585FB"/>
                </a:solidFill>
              </a:rPr>
              <a:t>tensorflow.js</a:t>
            </a:r>
            <a:r>
              <a:rPr lang="ko-KR" altLang="en-US" dirty="0" smtClean="0"/>
              <a:t>를</a:t>
            </a:r>
            <a:r>
              <a:rPr lang="en-US" altLang="ko-KR" dirty="0"/>
              <a:t> </a:t>
            </a:r>
            <a:r>
              <a:rPr lang="ko-KR" altLang="en-US" dirty="0" smtClean="0"/>
              <a:t>사용한 간단한 </a:t>
            </a:r>
            <a:r>
              <a:rPr lang="ko-KR" altLang="en-US" dirty="0" smtClean="0">
                <a:solidFill>
                  <a:srgbClr val="4585FB"/>
                </a:solidFill>
              </a:rPr>
              <a:t>인공지능 분석 기능</a:t>
            </a:r>
            <a:r>
              <a:rPr lang="ko-KR" altLang="en-US" dirty="0" smtClean="0"/>
              <a:t>입니다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앞서 보셨던 급식 뉴스에서 </a:t>
            </a:r>
            <a:r>
              <a:rPr lang="ko-KR" altLang="en-US" dirty="0" smtClean="0">
                <a:solidFill>
                  <a:srgbClr val="4585FB"/>
                </a:solidFill>
              </a:rPr>
              <a:t>입력된 키워드</a:t>
            </a:r>
            <a:r>
              <a:rPr lang="ko-KR" altLang="en-US" dirty="0" smtClean="0"/>
              <a:t>를 기반으로</a:t>
            </a:r>
            <a:endParaRPr lang="en-US" altLang="ko-KR" dirty="0" smtClean="0"/>
          </a:p>
          <a:p>
            <a:r>
              <a:rPr lang="ko-KR" altLang="en-US" dirty="0" smtClean="0"/>
              <a:t>긍정적인 기사인지 부정적인 기사인지 체크합니다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언제나 높은 정확도일 때만 출력되게 하면</a:t>
            </a:r>
            <a:endParaRPr lang="en-US" altLang="ko-KR" dirty="0" smtClean="0"/>
          </a:p>
          <a:p>
            <a:r>
              <a:rPr lang="ko-KR" altLang="en-US" dirty="0" smtClean="0"/>
              <a:t>로딩 되기까지 오랜 시간이 걸리기 때문에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정확도에 상관없이 우선 출력되게 설정하였으며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사용자가 반복해서 클릭할 수 있게 구현하였습니다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>
                <a:solidFill>
                  <a:srgbClr val="4585FB"/>
                </a:solidFill>
              </a:rPr>
              <a:t>정확도가 </a:t>
            </a:r>
            <a:r>
              <a:rPr lang="en-US" altLang="ko-KR" dirty="0" smtClean="0">
                <a:solidFill>
                  <a:srgbClr val="4585FB"/>
                </a:solidFill>
              </a:rPr>
              <a:t>80% </a:t>
            </a:r>
            <a:r>
              <a:rPr lang="ko-KR" altLang="en-US" dirty="0" smtClean="0">
                <a:solidFill>
                  <a:srgbClr val="4585FB"/>
                </a:solidFill>
              </a:rPr>
              <a:t>이상</a:t>
            </a:r>
            <a:r>
              <a:rPr lang="ko-KR" altLang="en-US" dirty="0" smtClean="0"/>
              <a:t>이 나온다면 다른 문구가 나올 수</a:t>
            </a:r>
            <a:endParaRPr lang="en-US" altLang="ko-KR" dirty="0" smtClean="0"/>
          </a:p>
          <a:p>
            <a:r>
              <a:rPr lang="ko-KR" altLang="en-US" dirty="0" smtClean="0"/>
              <a:t>있도록 하였습니다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2" y="1958111"/>
            <a:ext cx="3143134" cy="259958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478" y="4414981"/>
            <a:ext cx="2316193" cy="2125489"/>
          </a:xfrm>
          <a:prstGeom prst="rect">
            <a:avLst/>
          </a:prstGeom>
          <a:ln>
            <a:solidFill>
              <a:srgbClr val="4585FB"/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9895" y="4414981"/>
            <a:ext cx="2423488" cy="2125489"/>
          </a:xfrm>
          <a:prstGeom prst="rect">
            <a:avLst/>
          </a:prstGeom>
          <a:ln>
            <a:solidFill>
              <a:srgbClr val="4585FB"/>
            </a:solidFill>
          </a:ln>
        </p:spPr>
      </p:pic>
      <p:cxnSp>
        <p:nvCxnSpPr>
          <p:cNvPr id="12" name="직선 화살표 연결선 11"/>
          <p:cNvCxnSpPr/>
          <p:nvPr/>
        </p:nvCxnSpPr>
        <p:spPr>
          <a:xfrm flipH="1">
            <a:off x="1487055" y="2290618"/>
            <a:ext cx="1736436" cy="2252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3325091" y="2290618"/>
            <a:ext cx="877454" cy="2252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77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(AI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 분석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2/2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509164" y="1958111"/>
            <a:ext cx="4294909" cy="923330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solidFill>
                  <a:srgbClr val="4585FB"/>
                </a:solidFill>
              </a:rPr>
              <a:t>파이썬</a:t>
            </a:r>
            <a:r>
              <a:rPr lang="ko-KR" altLang="en-US" dirty="0" err="1" smtClean="0"/>
              <a:t>을</a:t>
            </a:r>
            <a:r>
              <a:rPr lang="ko-KR" altLang="en-US" dirty="0" smtClean="0"/>
              <a:t> 사용하지 않고 </a:t>
            </a:r>
            <a:r>
              <a:rPr lang="ko-KR" altLang="en-US" dirty="0" err="1" smtClean="0">
                <a:solidFill>
                  <a:srgbClr val="4585FB"/>
                </a:solidFill>
              </a:rPr>
              <a:t>리액트</a:t>
            </a:r>
            <a:r>
              <a:rPr lang="ko-KR" altLang="en-US" dirty="0" err="1" smtClean="0"/>
              <a:t>에서만</a:t>
            </a:r>
            <a:r>
              <a:rPr lang="en-US" altLang="ko-KR" dirty="0" smtClean="0">
                <a:solidFill>
                  <a:srgbClr val="4585FB"/>
                </a:solidFill>
              </a:rPr>
              <a:t>tensorflow.js</a:t>
            </a:r>
            <a:r>
              <a:rPr lang="ko-KR" altLang="en-US" dirty="0" smtClean="0"/>
              <a:t>를 사용하여 구현한</a:t>
            </a:r>
            <a:endParaRPr lang="en-US" altLang="ko-KR" dirty="0" smtClean="0"/>
          </a:p>
          <a:p>
            <a:r>
              <a:rPr lang="ko-KR" altLang="en-US" dirty="0" smtClean="0">
                <a:solidFill>
                  <a:srgbClr val="4585FB"/>
                </a:solidFill>
              </a:rPr>
              <a:t>간단 </a:t>
            </a:r>
            <a:r>
              <a:rPr lang="en-US" altLang="ko-KR" dirty="0" smtClean="0">
                <a:solidFill>
                  <a:srgbClr val="4585FB"/>
                </a:solidFill>
              </a:rPr>
              <a:t>AI </a:t>
            </a:r>
            <a:r>
              <a:rPr lang="ko-KR" altLang="en-US" dirty="0" smtClean="0">
                <a:solidFill>
                  <a:srgbClr val="4585FB"/>
                </a:solidFill>
              </a:rPr>
              <a:t>분석 코드 </a:t>
            </a:r>
            <a:r>
              <a:rPr lang="ko-KR" altLang="en-US" dirty="0" smtClean="0"/>
              <a:t>일부분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2" y="1958111"/>
            <a:ext cx="5397762" cy="1773380"/>
          </a:xfrm>
          <a:prstGeom prst="rect">
            <a:avLst/>
          </a:prstGeom>
          <a:ln>
            <a:solidFill>
              <a:srgbClr val="4585FB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83" y="4078320"/>
            <a:ext cx="2985847" cy="2485394"/>
          </a:xfrm>
          <a:prstGeom prst="rect">
            <a:avLst/>
          </a:prstGeom>
          <a:ln>
            <a:solidFill>
              <a:srgbClr val="4585FB"/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0240" y="3973042"/>
            <a:ext cx="3391373" cy="2695951"/>
          </a:xfrm>
          <a:prstGeom prst="rect">
            <a:avLst/>
          </a:prstGeom>
          <a:ln>
            <a:solidFill>
              <a:srgbClr val="4585FB"/>
            </a:solidFill>
          </a:ln>
        </p:spPr>
      </p:pic>
    </p:spTree>
    <p:extLst>
      <p:ext uri="{BB962C8B-B14F-4D97-AF65-F5344CB8AC3E}">
        <p14:creationId xmlns:p14="http://schemas.microsoft.com/office/powerpoint/2010/main" val="3764541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2" y="1931752"/>
            <a:ext cx="4567570" cy="1649742"/>
          </a:xfrm>
          <a:prstGeom prst="rect">
            <a:avLst/>
          </a:prstGeom>
          <a:ln>
            <a:solidFill>
              <a:srgbClr val="4585FB"/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통계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1/2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97237" y="1958111"/>
            <a:ext cx="6206836" cy="2585323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해당 페이지는 관리자만이 접속할 수 있는 페이지입니다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>
                <a:solidFill>
                  <a:srgbClr val="4585FB"/>
                </a:solidFill>
              </a:rPr>
              <a:t>가입자 수 통계</a:t>
            </a:r>
            <a:r>
              <a:rPr lang="ko-KR" altLang="en-US" dirty="0" smtClean="0"/>
              <a:t>는 관리자를 제외한</a:t>
            </a:r>
            <a:endParaRPr lang="en-US" altLang="ko-KR" dirty="0" smtClean="0"/>
          </a:p>
          <a:p>
            <a:r>
              <a:rPr lang="ko-KR" altLang="en-US" dirty="0" err="1" smtClean="0"/>
              <a:t>권한별</a:t>
            </a:r>
            <a:r>
              <a:rPr lang="ko-KR" altLang="en-US" dirty="0" smtClean="0"/>
              <a:t> 가입자 및 총계를 볼 수 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err="1" smtClean="0">
                <a:solidFill>
                  <a:srgbClr val="4585FB"/>
                </a:solidFill>
              </a:rPr>
              <a:t>게시판별</a:t>
            </a:r>
            <a:r>
              <a:rPr lang="ko-KR" altLang="en-US" dirty="0" smtClean="0">
                <a:solidFill>
                  <a:srgbClr val="4585FB"/>
                </a:solidFill>
              </a:rPr>
              <a:t> 방문 통계</a:t>
            </a:r>
            <a:r>
              <a:rPr lang="ko-KR" altLang="en-US" dirty="0" smtClean="0"/>
              <a:t>는 해당 게시판에 회원들이 얼마나</a:t>
            </a:r>
            <a:endParaRPr lang="en-US" altLang="ko-KR" dirty="0" smtClean="0"/>
          </a:p>
          <a:p>
            <a:r>
              <a:rPr lang="ko-KR" altLang="en-US" dirty="0" smtClean="0"/>
              <a:t>방문하였는</a:t>
            </a:r>
            <a:r>
              <a:rPr lang="ko-KR" altLang="en-US" dirty="0" smtClean="0"/>
              <a:t>지 확인할 수 있는 페이지입니다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이를 통해 회원들이 어떤 게시판을 주로 사용하는지</a:t>
            </a:r>
            <a:endParaRPr lang="en-US" altLang="ko-KR" dirty="0" smtClean="0"/>
          </a:p>
          <a:p>
            <a:r>
              <a:rPr lang="ko-KR" altLang="en-US" dirty="0" smtClean="0"/>
              <a:t>파악할 수 있습니다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607" y="3696127"/>
            <a:ext cx="4189760" cy="280261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141295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672" y="1892655"/>
            <a:ext cx="4694843" cy="1398126"/>
          </a:xfrm>
          <a:prstGeom prst="rect">
            <a:avLst/>
          </a:prstGeom>
          <a:ln>
            <a:solidFill>
              <a:srgbClr val="4585FB"/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통계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2/2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49309" y="1958111"/>
            <a:ext cx="4054764" cy="369332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가입자 수 통계와 관련된 코드 일부분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492" y="3432895"/>
            <a:ext cx="2922281" cy="3324095"/>
          </a:xfrm>
          <a:prstGeom prst="rect">
            <a:avLst/>
          </a:prstGeom>
          <a:ln>
            <a:solidFill>
              <a:srgbClr val="4585FB"/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0612" y="3552989"/>
            <a:ext cx="3541365" cy="3083906"/>
          </a:xfrm>
          <a:prstGeom prst="rect">
            <a:avLst/>
          </a:prstGeom>
          <a:ln>
            <a:solidFill>
              <a:srgbClr val="4585FB"/>
            </a:solidFill>
          </a:ln>
        </p:spPr>
      </p:pic>
    </p:spTree>
    <p:extLst>
      <p:ext uri="{BB962C8B-B14F-4D97-AF65-F5344CB8AC3E}">
        <p14:creationId xmlns:p14="http://schemas.microsoft.com/office/powerpoint/2010/main" val="244277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2" y="1931753"/>
            <a:ext cx="3438698" cy="1471101"/>
          </a:xfrm>
          <a:prstGeom prst="rect">
            <a:avLst/>
          </a:prstGeom>
          <a:ln>
            <a:solidFill>
              <a:srgbClr val="4585FB"/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서식 파일 업로드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1/2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97237" y="1958111"/>
            <a:ext cx="6206836" cy="3139321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4585FB"/>
                </a:solidFill>
              </a:rPr>
              <a:t>서식 파일을 통한 대용량 업로드</a:t>
            </a:r>
            <a:r>
              <a:rPr lang="ko-KR" altLang="en-US" dirty="0" smtClean="0"/>
              <a:t>가 가능한 페이지입니다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해당 페이지에서 직접 서식을 제공하고 있으며</a:t>
            </a:r>
            <a:r>
              <a:rPr lang="en-US" altLang="ko-KR" dirty="0" smtClean="0"/>
              <a:t>,</a:t>
            </a:r>
          </a:p>
          <a:p>
            <a:r>
              <a:rPr lang="ko-KR" altLang="en-US" dirty="0" err="1" smtClean="0">
                <a:solidFill>
                  <a:srgbClr val="4585FB"/>
                </a:solidFill>
              </a:rPr>
              <a:t>서식파일</a:t>
            </a:r>
            <a:r>
              <a:rPr lang="ko-KR" altLang="en-US" dirty="0" smtClean="0">
                <a:solidFill>
                  <a:srgbClr val="4585FB"/>
                </a:solidFill>
              </a:rPr>
              <a:t> 다운받기</a:t>
            </a:r>
            <a:r>
              <a:rPr lang="ko-KR" altLang="en-US" dirty="0" smtClean="0"/>
              <a:t>를 누르면 제공되는 서식에도</a:t>
            </a:r>
            <a:endParaRPr lang="en-US" altLang="ko-KR" dirty="0" smtClean="0"/>
          </a:p>
          <a:p>
            <a:r>
              <a:rPr lang="ko-KR" altLang="en-US" dirty="0" smtClean="0">
                <a:solidFill>
                  <a:srgbClr val="4585FB"/>
                </a:solidFill>
              </a:rPr>
              <a:t>셀 별로 데이터가 </a:t>
            </a:r>
            <a:r>
              <a:rPr lang="ko-KR" altLang="en-US" dirty="0" err="1" smtClean="0">
                <a:solidFill>
                  <a:srgbClr val="4585FB"/>
                </a:solidFill>
              </a:rPr>
              <a:t>필터링</a:t>
            </a:r>
            <a:r>
              <a:rPr lang="ko-KR" altLang="en-US" dirty="0" smtClean="0"/>
              <a:t> 되어 있습니다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r>
              <a:rPr lang="ko-KR" altLang="en-US" dirty="0" smtClean="0"/>
              <a:t>일치하지 않는 데이터는 </a:t>
            </a:r>
            <a:r>
              <a:rPr lang="ko-KR" altLang="en-US" dirty="0" smtClean="0">
                <a:solidFill>
                  <a:srgbClr val="4585FB"/>
                </a:solidFill>
              </a:rPr>
              <a:t>입력이 불가능</a:t>
            </a:r>
            <a:r>
              <a:rPr lang="ko-KR" altLang="en-US" dirty="0" smtClean="0"/>
              <a:t>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파일을 선택하여 등록하면 해당 데이터를 자동으로 읽어</a:t>
            </a:r>
            <a:endParaRPr lang="en-US" altLang="ko-KR" dirty="0" smtClean="0"/>
          </a:p>
          <a:p>
            <a:r>
              <a:rPr lang="ko-KR" altLang="en-US" dirty="0" smtClean="0"/>
              <a:t>페이지에 </a:t>
            </a:r>
            <a:r>
              <a:rPr lang="ko-KR" altLang="en-US" dirty="0" err="1" smtClean="0"/>
              <a:t>로드되며</a:t>
            </a:r>
            <a:r>
              <a:rPr lang="ko-KR" altLang="en-US" dirty="0" smtClean="0"/>
              <a:t> </a:t>
            </a:r>
            <a:r>
              <a:rPr lang="ko-KR" altLang="en-US" dirty="0" smtClean="0">
                <a:solidFill>
                  <a:srgbClr val="4585FB"/>
                </a:solidFill>
              </a:rPr>
              <a:t>적용 전 확인</a:t>
            </a:r>
            <a:r>
              <a:rPr lang="ko-KR" altLang="en-US" dirty="0" smtClean="0"/>
              <a:t>할 수 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이후</a:t>
            </a:r>
            <a:r>
              <a:rPr lang="en-US" altLang="ko-KR" dirty="0" smtClean="0"/>
              <a:t>, </a:t>
            </a:r>
            <a:r>
              <a:rPr lang="ko-KR" altLang="en-US" dirty="0" smtClean="0">
                <a:solidFill>
                  <a:srgbClr val="4585FB"/>
                </a:solidFill>
              </a:rPr>
              <a:t>데이터 적용</a:t>
            </a:r>
            <a:r>
              <a:rPr lang="ko-KR" altLang="en-US" dirty="0" smtClean="0"/>
              <a:t>을 눌러 최종적으로 페이지에 적용합니다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660" y="3495964"/>
            <a:ext cx="2032262" cy="1283854"/>
          </a:xfrm>
          <a:prstGeom prst="rect">
            <a:avLst/>
          </a:prstGeom>
          <a:ln>
            <a:solidFill>
              <a:srgbClr val="4585FB"/>
            </a:solidFill>
          </a:ln>
        </p:spPr>
      </p:pic>
      <p:cxnSp>
        <p:nvCxnSpPr>
          <p:cNvPr id="13" name="직선 화살표 연결선 12"/>
          <p:cNvCxnSpPr>
            <a:stCxn id="9" idx="0"/>
          </p:cNvCxnSpPr>
          <p:nvPr/>
        </p:nvCxnSpPr>
        <p:spPr>
          <a:xfrm flipV="1">
            <a:off x="1251791" y="2667303"/>
            <a:ext cx="567773" cy="828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2495" y="3495964"/>
            <a:ext cx="2467323" cy="1691498"/>
          </a:xfrm>
          <a:prstGeom prst="rect">
            <a:avLst/>
          </a:prstGeom>
          <a:ln>
            <a:solidFill>
              <a:srgbClr val="4585FB"/>
            </a:solidFill>
          </a:ln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632" y="4872928"/>
            <a:ext cx="2495417" cy="1749856"/>
          </a:xfrm>
          <a:prstGeom prst="rect">
            <a:avLst/>
          </a:prstGeom>
          <a:ln>
            <a:solidFill>
              <a:srgbClr val="4585FB"/>
            </a:solidFill>
          </a:ln>
        </p:spPr>
      </p:pic>
      <p:cxnSp>
        <p:nvCxnSpPr>
          <p:cNvPr id="19" name="직선 화살표 연결선 18"/>
          <p:cNvCxnSpPr/>
          <p:nvPr/>
        </p:nvCxnSpPr>
        <p:spPr>
          <a:xfrm>
            <a:off x="3001818" y="6391564"/>
            <a:ext cx="7204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722255" y="6253064"/>
            <a:ext cx="2095445" cy="276999"/>
          </a:xfrm>
          <a:prstGeom prst="rect">
            <a:avLst/>
          </a:prstGeom>
          <a:ln>
            <a:solidFill>
              <a:srgbClr val="4585FB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rgbClr val="4585FB"/>
                </a:solidFill>
              </a:rPr>
              <a:t>실제로 최종 적용된 페이지</a:t>
            </a:r>
            <a:endParaRPr lang="ko-KR" altLang="en-US" sz="1200" dirty="0">
              <a:solidFill>
                <a:srgbClr val="4585FB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761279" y="3823247"/>
            <a:ext cx="1063112" cy="276999"/>
          </a:xfrm>
          <a:prstGeom prst="rect">
            <a:avLst/>
          </a:prstGeom>
          <a:ln>
            <a:solidFill>
              <a:srgbClr val="4585FB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rgbClr val="4585FB"/>
                </a:solidFill>
              </a:rPr>
              <a:t>적용 전 확인</a:t>
            </a:r>
            <a:endParaRPr lang="ko-KR" altLang="en-US" sz="1200" dirty="0">
              <a:solidFill>
                <a:srgbClr val="4585F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85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서식 파일 업로드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2/2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217891" y="1958111"/>
            <a:ext cx="2586181" cy="646331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서식 파일 업로드 관련</a:t>
            </a:r>
            <a:endParaRPr lang="en-US" altLang="ko-KR" dirty="0" smtClean="0"/>
          </a:p>
          <a:p>
            <a:r>
              <a:rPr lang="ko-KR" altLang="en-US" dirty="0" smtClean="0"/>
              <a:t>코드 중 일부분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44" y="1931752"/>
            <a:ext cx="2902934" cy="2464635"/>
          </a:xfrm>
          <a:prstGeom prst="rect">
            <a:avLst/>
          </a:prstGeom>
          <a:ln>
            <a:solidFill>
              <a:srgbClr val="4585FB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2832" y="2308863"/>
            <a:ext cx="3834595" cy="3377154"/>
          </a:xfrm>
          <a:prstGeom prst="rect">
            <a:avLst/>
          </a:prstGeom>
          <a:ln>
            <a:solidFill>
              <a:srgbClr val="4585FB"/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5294" y="2604442"/>
            <a:ext cx="2737565" cy="3979548"/>
          </a:xfrm>
          <a:prstGeom prst="rect">
            <a:avLst/>
          </a:prstGeom>
          <a:ln>
            <a:solidFill>
              <a:srgbClr val="4585FB"/>
            </a:solidFill>
          </a:ln>
        </p:spPr>
      </p:pic>
    </p:spTree>
    <p:extLst>
      <p:ext uri="{BB962C8B-B14F-4D97-AF65-F5344CB8AC3E}">
        <p14:creationId xmlns:p14="http://schemas.microsoft.com/office/powerpoint/2010/main" val="2738211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902325" y="-2552222"/>
            <a:ext cx="533400" cy="9372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75032" y="2090300"/>
            <a:ext cx="2308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Necessity</a:t>
            </a:r>
            <a:endParaRPr lang="ko-KR" altLang="en-US" sz="36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프로젝트 개요</a:t>
            </a:r>
            <a:r>
              <a:rPr lang="en-US" altLang="ko-KR" sz="28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28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필요성 및 기대효과</a:t>
            </a:r>
            <a:r>
              <a:rPr lang="en-US" altLang="ko-KR" sz="28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54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01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997574" y="3515874"/>
            <a:ext cx="342900" cy="330200"/>
          </a:xfrm>
          <a:prstGeom prst="rect">
            <a:avLst/>
          </a:prstGeom>
        </p:spPr>
      </p:pic>
      <p:pic>
        <p:nvPicPr>
          <p:cNvPr id="39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902325" y="-1634647"/>
            <a:ext cx="533400" cy="9372600"/>
          </a:xfrm>
          <a:prstGeom prst="rect">
            <a:avLst/>
          </a:prstGeom>
        </p:spPr>
      </p:pic>
      <p:pic>
        <p:nvPicPr>
          <p:cNvPr id="44" name="Picture 14"/>
          <p:cNvPicPr>
            <a:picLocks noChangeAspect="1"/>
          </p:cNvPicPr>
          <p:nvPr/>
        </p:nvPicPr>
        <p:blipFill rotWithShape="1">
          <a:blip r:embed="rId4"/>
          <a:srcRect l="30410" t="-79994" b="-2"/>
          <a:stretch/>
        </p:blipFill>
        <p:spPr>
          <a:xfrm rot="5400000">
            <a:off x="3420981" y="2581215"/>
            <a:ext cx="883800" cy="45719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2313882" y="2780751"/>
            <a:ext cx="9066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필요성</a:t>
            </a:r>
            <a:endParaRPr lang="ko-KR" altLang="en-US" sz="1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038600" y="1985525"/>
            <a:ext cx="6448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학교급식 정보를 한 곳에서 제공하는 통합 플랫폼 구축</a:t>
            </a:r>
            <a:endParaRPr lang="en-US" altLang="ko-KR" dirty="0" smtClean="0">
              <a:solidFill>
                <a:schemeClr val="tx1">
                  <a:lumMod val="85000"/>
                  <a:lumOff val="1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데이터 기반 맞춤형 정보 제공으로 서비스 경쟁력 강화 및</a:t>
            </a:r>
            <a:endParaRPr lang="en-US" altLang="ko-KR" dirty="0" smtClean="0">
              <a:solidFill>
                <a:schemeClr val="tx1">
                  <a:lumMod val="85000"/>
                  <a:lumOff val="1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운영 효율화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54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902324" y="-345623"/>
            <a:ext cx="533400" cy="9372600"/>
          </a:xfrm>
          <a:prstGeom prst="rect">
            <a:avLst/>
          </a:prstGeom>
        </p:spPr>
      </p:pic>
      <p:pic>
        <p:nvPicPr>
          <p:cNvPr id="55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902324" y="1610177"/>
            <a:ext cx="533400" cy="9372600"/>
          </a:xfrm>
          <a:prstGeom prst="rect">
            <a:avLst/>
          </a:prstGeom>
        </p:spPr>
      </p:pic>
      <p:sp>
        <p:nvSpPr>
          <p:cNvPr id="57" name="TextBox 56"/>
          <p:cNvSpPr txBox="1"/>
          <p:nvPr/>
        </p:nvSpPr>
        <p:spPr>
          <a:xfrm>
            <a:off x="1538660" y="4657578"/>
            <a:ext cx="22649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Anticipated Benefits</a:t>
            </a:r>
            <a:endParaRPr lang="ko-KR" altLang="en-US" sz="48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2108054" y="5585729"/>
            <a:ext cx="100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기대효과</a:t>
            </a:r>
            <a:endParaRPr lang="ko-KR" altLang="en-US" sz="1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038599" y="4310668"/>
            <a:ext cx="644842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(1)  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대국민 학교급식 정보이용 편의성 제공</a:t>
            </a:r>
            <a:endParaRPr lang="en-US" altLang="ko-KR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단일 플랫폼을 통한 정보 접근성 향상</a:t>
            </a:r>
            <a:endParaRPr lang="en-US" altLang="ko-KR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학생들의 식습관 개선 및 식생활 교육 효과 증대</a:t>
            </a:r>
            <a:endParaRPr lang="en-US" altLang="ko-KR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(2) 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학교급식 관리 업무 효율성 향상</a:t>
            </a:r>
            <a:endParaRPr lang="en-US" altLang="ko-KR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영양교사 및 관련 담당자를 위한 실질적 업무 지원</a:t>
            </a:r>
            <a:endParaRPr lang="en-US" altLang="ko-KR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정책 자료 및 교육 자료의 통합 제공</a:t>
            </a:r>
            <a:endParaRPr lang="en-US" altLang="ko-KR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61" name="Picture 8"/>
          <p:cNvPicPr>
            <a:picLocks noChangeAspect="1"/>
          </p:cNvPicPr>
          <p:nvPr/>
        </p:nvPicPr>
        <p:blipFill rotWithShape="1">
          <a:blip r:embed="rId4"/>
          <a:srcRect l="16171" t="1" b="-3"/>
          <a:stretch/>
        </p:blipFill>
        <p:spPr>
          <a:xfrm rot="5400000">
            <a:off x="2833790" y="5289007"/>
            <a:ext cx="1916296" cy="4571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686580" y="4273763"/>
            <a:ext cx="113671" cy="2076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785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err="1" smtClean="0">
                <a:solidFill>
                  <a:srgbClr val="4585FB"/>
                </a:solidFill>
              </a:rPr>
              <a:t>반응형</a:t>
            </a:r>
            <a:r>
              <a:rPr lang="ko-KR" altLang="en-US" sz="4000" b="1" dirty="0" smtClean="0">
                <a:solidFill>
                  <a:srgbClr val="4585FB"/>
                </a:solidFill>
              </a:rPr>
              <a:t> 검색창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1/2)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97237" y="1958111"/>
            <a:ext cx="6206836" cy="2031325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입력된 </a:t>
            </a:r>
            <a:r>
              <a:rPr lang="ko-KR" altLang="en-US" dirty="0" err="1" smtClean="0"/>
              <a:t>검색어에</a:t>
            </a:r>
            <a:r>
              <a:rPr lang="ko-KR" altLang="en-US" dirty="0" smtClean="0"/>
              <a:t> 맞게 반응하는 </a:t>
            </a:r>
            <a:r>
              <a:rPr lang="ko-KR" altLang="en-US" dirty="0" err="1" smtClean="0">
                <a:solidFill>
                  <a:srgbClr val="4585FB"/>
                </a:solidFill>
              </a:rPr>
              <a:t>반응형</a:t>
            </a:r>
            <a:r>
              <a:rPr lang="ko-KR" altLang="en-US" dirty="0" smtClean="0">
                <a:solidFill>
                  <a:srgbClr val="4585FB"/>
                </a:solidFill>
              </a:rPr>
              <a:t> 검색창</a:t>
            </a:r>
            <a:r>
              <a:rPr lang="ko-KR" altLang="en-US" dirty="0" smtClean="0"/>
              <a:t> 기능입니다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코드에 </a:t>
            </a:r>
            <a:r>
              <a:rPr lang="ko-KR" altLang="en-US" dirty="0" err="1" smtClean="0">
                <a:solidFill>
                  <a:srgbClr val="4585FB"/>
                </a:solidFill>
              </a:rPr>
              <a:t>필터링</a:t>
            </a:r>
            <a:r>
              <a:rPr lang="ko-KR" altLang="en-US" dirty="0" err="1" smtClean="0"/>
              <a:t>을</a:t>
            </a:r>
            <a:r>
              <a:rPr lang="ko-KR" altLang="en-US" dirty="0" smtClean="0"/>
              <a:t> 적용하여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원하는 항목에 대해서도</a:t>
            </a:r>
            <a:endParaRPr lang="en-US" altLang="ko-KR" dirty="0" smtClean="0"/>
          </a:p>
          <a:p>
            <a:r>
              <a:rPr lang="ko-KR" altLang="en-US" dirty="0" smtClean="0"/>
              <a:t>검색이 가능하게 구현하였습니다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>
                <a:solidFill>
                  <a:srgbClr val="4585FB"/>
                </a:solidFill>
              </a:rPr>
              <a:t>독립적인 컴포넌트</a:t>
            </a:r>
            <a:r>
              <a:rPr lang="ko-KR" altLang="en-US" dirty="0" smtClean="0"/>
              <a:t>로 만들어 두었기 때문에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각 게시판에서 </a:t>
            </a:r>
            <a:r>
              <a:rPr lang="ko-KR" altLang="en-US" dirty="0" smtClean="0">
                <a:solidFill>
                  <a:srgbClr val="4585FB"/>
                </a:solidFill>
              </a:rPr>
              <a:t>원하는 필터를 적용</a:t>
            </a:r>
            <a:r>
              <a:rPr lang="ko-KR" altLang="en-US" dirty="0" smtClean="0"/>
              <a:t>하여 사용 가능합니다</a:t>
            </a:r>
            <a:r>
              <a:rPr lang="en-US" altLang="ko-KR" dirty="0" smtClean="0"/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44" y="1931752"/>
            <a:ext cx="4631591" cy="2039884"/>
          </a:xfrm>
          <a:prstGeom prst="rect">
            <a:avLst/>
          </a:prstGeom>
          <a:ln>
            <a:solidFill>
              <a:srgbClr val="4585FB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44" y="4525769"/>
            <a:ext cx="2704847" cy="1739378"/>
          </a:xfrm>
          <a:prstGeom prst="rect">
            <a:avLst/>
          </a:prstGeom>
          <a:ln>
            <a:solidFill>
              <a:srgbClr val="4585FB"/>
            </a:solidFill>
          </a:ln>
        </p:spPr>
      </p:pic>
      <p:cxnSp>
        <p:nvCxnSpPr>
          <p:cNvPr id="12" name="직선 화살표 연결선 11"/>
          <p:cNvCxnSpPr/>
          <p:nvPr/>
        </p:nvCxnSpPr>
        <p:spPr>
          <a:xfrm flipH="1">
            <a:off x="905164" y="2521527"/>
            <a:ext cx="2318327" cy="2207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/>
          <p:cNvGrpSpPr/>
          <p:nvPr/>
        </p:nvGrpSpPr>
        <p:grpSpPr>
          <a:xfrm>
            <a:off x="4287773" y="4304143"/>
            <a:ext cx="7119137" cy="2381174"/>
            <a:chOff x="4066100" y="4330502"/>
            <a:chExt cx="7119137" cy="2381174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66100" y="4330502"/>
              <a:ext cx="3784810" cy="1120304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 rotWithShape="1">
            <a:blip r:embed="rId5"/>
            <a:srcRect b="18740"/>
            <a:stretch/>
          </p:blipFill>
          <p:spPr>
            <a:xfrm>
              <a:off x="5909769" y="5001595"/>
              <a:ext cx="3345068" cy="1038988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59258" y="5623959"/>
              <a:ext cx="3025979" cy="1087717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34537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적용 기능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(</a:t>
            </a:r>
            <a:r>
              <a:rPr lang="ko-KR" altLang="en-US" sz="4000" b="1" dirty="0" err="1">
                <a:solidFill>
                  <a:srgbClr val="4585FB"/>
                </a:solidFill>
              </a:rPr>
              <a:t>반응형</a:t>
            </a:r>
            <a:r>
              <a:rPr lang="ko-KR" altLang="en-US" sz="4000" b="1" dirty="0">
                <a:solidFill>
                  <a:srgbClr val="4585FB"/>
                </a:solidFill>
              </a:rPr>
              <a:t> 검색창 </a:t>
            </a:r>
            <a:r>
              <a:rPr lang="en-US" altLang="ko-KR" sz="4000" b="1" dirty="0" smtClean="0">
                <a:solidFill>
                  <a:srgbClr val="4585FB"/>
                </a:solidFill>
              </a:rPr>
              <a:t>2/2</a:t>
            </a:r>
            <a:r>
              <a:rPr lang="en-US" altLang="ko-KR" sz="4000" b="1" dirty="0">
                <a:solidFill>
                  <a:srgbClr val="4585FB"/>
                </a:solidFill>
              </a:rPr>
              <a:t>)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10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550400" y="1958111"/>
            <a:ext cx="2253672" cy="646331"/>
          </a:xfrm>
          <a:prstGeom prst="rect">
            <a:avLst/>
          </a:prstGeom>
          <a:noFill/>
          <a:ln w="25400" cmpd="thickThin">
            <a:solidFill>
              <a:srgbClr val="4585FB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반응형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검색창과</a:t>
            </a:r>
            <a:endParaRPr lang="en-US" altLang="ko-KR" dirty="0" smtClean="0"/>
          </a:p>
          <a:p>
            <a:r>
              <a:rPr lang="ko-KR" altLang="en-US" dirty="0" smtClean="0"/>
              <a:t>관련된 코드 일부분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grpSp>
        <p:nvGrpSpPr>
          <p:cNvPr id="7" name="그룹 6"/>
          <p:cNvGrpSpPr/>
          <p:nvPr/>
        </p:nvGrpSpPr>
        <p:grpSpPr>
          <a:xfrm>
            <a:off x="523703" y="2162661"/>
            <a:ext cx="8837248" cy="3764744"/>
            <a:chOff x="518644" y="1931752"/>
            <a:chExt cx="8837248" cy="3764744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2"/>
            <a:srcRect b="46815"/>
            <a:stretch/>
          </p:blipFill>
          <p:spPr>
            <a:xfrm>
              <a:off x="518644" y="1931752"/>
              <a:ext cx="4639322" cy="2437048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2"/>
            <a:srcRect t="52682"/>
            <a:stretch/>
          </p:blipFill>
          <p:spPr>
            <a:xfrm>
              <a:off x="4716570" y="3528289"/>
              <a:ext cx="4639322" cy="2168207"/>
            </a:xfrm>
            <a:prstGeom prst="rect">
              <a:avLst/>
            </a:prstGeom>
            <a:ln>
              <a:solidFill>
                <a:srgbClr val="4585FB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19758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</a:rPr>
              <a:t>프로젝트 시연</a:t>
            </a:r>
            <a:endParaRPr lang="ko-KR" altLang="en-US" sz="6000" b="1" dirty="0">
              <a:solidFill>
                <a:srgbClr val="4585F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</a:rPr>
              <a:t>11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296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03" y="103447"/>
            <a:ext cx="12022994" cy="659661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467" y="1332034"/>
            <a:ext cx="10659533" cy="16933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16" name="Group 16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21" name="Group 21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26" name="Group 26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31" name="Group 31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sp>
        <p:nvSpPr>
          <p:cNvPr id="7" name="TextBox 6"/>
          <p:cNvSpPr txBox="1"/>
          <p:nvPr/>
        </p:nvSpPr>
        <p:spPr>
          <a:xfrm>
            <a:off x="11252458" y="2705845"/>
            <a:ext cx="93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PL</a:t>
            </a:r>
          </a:p>
          <a:p>
            <a:pPr algn="ctr"/>
            <a:r>
              <a:rPr lang="ko-KR" altLang="en-US" sz="12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화진</a:t>
            </a:r>
            <a:endParaRPr lang="ko-KR" altLang="en-US" sz="12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897313" y="1670665"/>
            <a:ext cx="754781" cy="695024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891046" y="1657632"/>
            <a:ext cx="9119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..</a:t>
            </a:r>
            <a:endParaRPr lang="ko-KR" altLang="en-US" sz="1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869364" y="2693484"/>
            <a:ext cx="9119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..</a:t>
            </a:r>
            <a:endParaRPr lang="ko-KR" altLang="en-US" sz="1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2" name="자유형 101"/>
          <p:cNvSpPr/>
          <p:nvPr/>
        </p:nvSpPr>
        <p:spPr>
          <a:xfrm rot="17435772">
            <a:off x="4514003" y="-2707577"/>
            <a:ext cx="4045473" cy="9345412"/>
          </a:xfrm>
          <a:custGeom>
            <a:avLst/>
            <a:gdLst>
              <a:gd name="connsiteX0" fmla="*/ 770468 w 4045473"/>
              <a:gd name="connsiteY0" fmla="*/ 279586 h 9345412"/>
              <a:gd name="connsiteX1" fmla="*/ 4036768 w 4045473"/>
              <a:gd name="connsiteY1" fmla="*/ 8971186 h 9345412"/>
              <a:gd name="connsiteX2" fmla="*/ 3957518 w 4045473"/>
              <a:gd name="connsiteY2" fmla="*/ 9145861 h 9345412"/>
              <a:gd name="connsiteX3" fmla="*/ 3449680 w 4045473"/>
              <a:gd name="connsiteY3" fmla="*/ 9336707 h 9345412"/>
              <a:gd name="connsiteX4" fmla="*/ 3275004 w 4045473"/>
              <a:gd name="connsiteY4" fmla="*/ 9257456 h 9345412"/>
              <a:gd name="connsiteX5" fmla="*/ 8705 w 4045473"/>
              <a:gd name="connsiteY5" fmla="*/ 565857 h 9345412"/>
              <a:gd name="connsiteX6" fmla="*/ 87955 w 4045473"/>
              <a:gd name="connsiteY6" fmla="*/ 391181 h 9345412"/>
              <a:gd name="connsiteX7" fmla="*/ 321912 w 4045473"/>
              <a:gd name="connsiteY7" fmla="*/ 303260 h 9345412"/>
              <a:gd name="connsiteX8" fmla="*/ 480022 w 4045473"/>
              <a:gd name="connsiteY8" fmla="*/ 0 h 9345412"/>
              <a:gd name="connsiteX9" fmla="*/ 586325 w 4045473"/>
              <a:gd name="connsiteY9" fmla="*/ 203894 h 9345412"/>
              <a:gd name="connsiteX10" fmla="*/ 595793 w 4045473"/>
              <a:gd name="connsiteY10" fmla="*/ 200336 h 9345412"/>
              <a:gd name="connsiteX11" fmla="*/ 770468 w 4045473"/>
              <a:gd name="connsiteY11" fmla="*/ 279586 h 934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45473" h="9345412">
                <a:moveTo>
                  <a:pt x="770468" y="279586"/>
                </a:moveTo>
                <a:lnTo>
                  <a:pt x="4036768" y="8971186"/>
                </a:lnTo>
                <a:cubicBezTo>
                  <a:pt x="4063119" y="9041305"/>
                  <a:pt x="4027637" y="9119510"/>
                  <a:pt x="3957518" y="9145861"/>
                </a:cubicBezTo>
                <a:lnTo>
                  <a:pt x="3449680" y="9336707"/>
                </a:lnTo>
                <a:cubicBezTo>
                  <a:pt x="3379560" y="9363057"/>
                  <a:pt x="3301355" y="9327575"/>
                  <a:pt x="3275004" y="9257456"/>
                </a:cubicBezTo>
                <a:lnTo>
                  <a:pt x="8705" y="565857"/>
                </a:lnTo>
                <a:cubicBezTo>
                  <a:pt x="-17646" y="495738"/>
                  <a:pt x="17836" y="417532"/>
                  <a:pt x="87955" y="391181"/>
                </a:cubicBezTo>
                <a:lnTo>
                  <a:pt x="321912" y="303260"/>
                </a:lnTo>
                <a:lnTo>
                  <a:pt x="480022" y="0"/>
                </a:lnTo>
                <a:lnTo>
                  <a:pt x="586325" y="203894"/>
                </a:lnTo>
                <a:lnTo>
                  <a:pt x="595793" y="200336"/>
                </a:lnTo>
                <a:cubicBezTo>
                  <a:pt x="665912" y="173985"/>
                  <a:pt x="744117" y="209467"/>
                  <a:pt x="770468" y="2795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103" name="자유형 102"/>
          <p:cNvSpPr/>
          <p:nvPr/>
        </p:nvSpPr>
        <p:spPr>
          <a:xfrm rot="17435772">
            <a:off x="4518623" y="-2720508"/>
            <a:ext cx="4045473" cy="9345412"/>
          </a:xfrm>
          <a:custGeom>
            <a:avLst/>
            <a:gdLst>
              <a:gd name="connsiteX0" fmla="*/ 770468 w 4045473"/>
              <a:gd name="connsiteY0" fmla="*/ 279586 h 9345412"/>
              <a:gd name="connsiteX1" fmla="*/ 4036768 w 4045473"/>
              <a:gd name="connsiteY1" fmla="*/ 8971186 h 9345412"/>
              <a:gd name="connsiteX2" fmla="*/ 3957518 w 4045473"/>
              <a:gd name="connsiteY2" fmla="*/ 9145861 h 9345412"/>
              <a:gd name="connsiteX3" fmla="*/ 3449680 w 4045473"/>
              <a:gd name="connsiteY3" fmla="*/ 9336707 h 9345412"/>
              <a:gd name="connsiteX4" fmla="*/ 3275004 w 4045473"/>
              <a:gd name="connsiteY4" fmla="*/ 9257456 h 9345412"/>
              <a:gd name="connsiteX5" fmla="*/ 8705 w 4045473"/>
              <a:gd name="connsiteY5" fmla="*/ 565857 h 9345412"/>
              <a:gd name="connsiteX6" fmla="*/ 87955 w 4045473"/>
              <a:gd name="connsiteY6" fmla="*/ 391181 h 9345412"/>
              <a:gd name="connsiteX7" fmla="*/ 321912 w 4045473"/>
              <a:gd name="connsiteY7" fmla="*/ 303260 h 9345412"/>
              <a:gd name="connsiteX8" fmla="*/ 480022 w 4045473"/>
              <a:gd name="connsiteY8" fmla="*/ 0 h 9345412"/>
              <a:gd name="connsiteX9" fmla="*/ 586325 w 4045473"/>
              <a:gd name="connsiteY9" fmla="*/ 203894 h 9345412"/>
              <a:gd name="connsiteX10" fmla="*/ 595793 w 4045473"/>
              <a:gd name="connsiteY10" fmla="*/ 200336 h 9345412"/>
              <a:gd name="connsiteX11" fmla="*/ 770468 w 4045473"/>
              <a:gd name="connsiteY11" fmla="*/ 279586 h 934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45473" h="9345412">
                <a:moveTo>
                  <a:pt x="770468" y="279586"/>
                </a:moveTo>
                <a:lnTo>
                  <a:pt x="4036768" y="8971186"/>
                </a:lnTo>
                <a:cubicBezTo>
                  <a:pt x="4063119" y="9041305"/>
                  <a:pt x="4027637" y="9119510"/>
                  <a:pt x="3957518" y="9145861"/>
                </a:cubicBezTo>
                <a:lnTo>
                  <a:pt x="3449680" y="9336707"/>
                </a:lnTo>
                <a:cubicBezTo>
                  <a:pt x="3379560" y="9363057"/>
                  <a:pt x="3301355" y="9327575"/>
                  <a:pt x="3275004" y="9257456"/>
                </a:cubicBezTo>
                <a:lnTo>
                  <a:pt x="8705" y="565857"/>
                </a:lnTo>
                <a:cubicBezTo>
                  <a:pt x="-17646" y="495738"/>
                  <a:pt x="17836" y="417532"/>
                  <a:pt x="87955" y="391181"/>
                </a:cubicBezTo>
                <a:lnTo>
                  <a:pt x="321912" y="303260"/>
                </a:lnTo>
                <a:lnTo>
                  <a:pt x="480022" y="0"/>
                </a:lnTo>
                <a:lnTo>
                  <a:pt x="586325" y="203894"/>
                </a:lnTo>
                <a:lnTo>
                  <a:pt x="595793" y="200336"/>
                </a:lnTo>
                <a:cubicBezTo>
                  <a:pt x="665912" y="173985"/>
                  <a:pt x="744117" y="209467"/>
                  <a:pt x="770468" y="279586"/>
                </a:cubicBezTo>
                <a:close/>
              </a:path>
            </a:pathLst>
          </a:custGeom>
          <a:solidFill>
            <a:schemeClr val="bg1"/>
          </a:solidFill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ysClr val="windowText" lastClr="000000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107" name="TextBox 106"/>
          <p:cNvSpPr txBox="1"/>
          <p:nvPr/>
        </p:nvSpPr>
        <p:spPr>
          <a:xfrm flipH="1">
            <a:off x="1018033" y="2753006"/>
            <a:ext cx="9119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..</a:t>
            </a:r>
            <a:endParaRPr lang="ko-KR" altLang="en-US" sz="1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8" name="자유형 107"/>
          <p:cNvSpPr/>
          <p:nvPr/>
        </p:nvSpPr>
        <p:spPr>
          <a:xfrm rot="4164228" flipH="1">
            <a:off x="3640990" y="-1736028"/>
            <a:ext cx="4045473" cy="9345412"/>
          </a:xfrm>
          <a:custGeom>
            <a:avLst/>
            <a:gdLst>
              <a:gd name="connsiteX0" fmla="*/ 770468 w 4045473"/>
              <a:gd name="connsiteY0" fmla="*/ 279586 h 9345412"/>
              <a:gd name="connsiteX1" fmla="*/ 4036768 w 4045473"/>
              <a:gd name="connsiteY1" fmla="*/ 8971186 h 9345412"/>
              <a:gd name="connsiteX2" fmla="*/ 3957518 w 4045473"/>
              <a:gd name="connsiteY2" fmla="*/ 9145861 h 9345412"/>
              <a:gd name="connsiteX3" fmla="*/ 3449680 w 4045473"/>
              <a:gd name="connsiteY3" fmla="*/ 9336707 h 9345412"/>
              <a:gd name="connsiteX4" fmla="*/ 3275004 w 4045473"/>
              <a:gd name="connsiteY4" fmla="*/ 9257456 h 9345412"/>
              <a:gd name="connsiteX5" fmla="*/ 8705 w 4045473"/>
              <a:gd name="connsiteY5" fmla="*/ 565857 h 9345412"/>
              <a:gd name="connsiteX6" fmla="*/ 87955 w 4045473"/>
              <a:gd name="connsiteY6" fmla="*/ 391181 h 9345412"/>
              <a:gd name="connsiteX7" fmla="*/ 321912 w 4045473"/>
              <a:gd name="connsiteY7" fmla="*/ 303260 h 9345412"/>
              <a:gd name="connsiteX8" fmla="*/ 480022 w 4045473"/>
              <a:gd name="connsiteY8" fmla="*/ 0 h 9345412"/>
              <a:gd name="connsiteX9" fmla="*/ 586325 w 4045473"/>
              <a:gd name="connsiteY9" fmla="*/ 203894 h 9345412"/>
              <a:gd name="connsiteX10" fmla="*/ 595793 w 4045473"/>
              <a:gd name="connsiteY10" fmla="*/ 200336 h 9345412"/>
              <a:gd name="connsiteX11" fmla="*/ 770468 w 4045473"/>
              <a:gd name="connsiteY11" fmla="*/ 279586 h 934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45473" h="9345412">
                <a:moveTo>
                  <a:pt x="770468" y="279586"/>
                </a:moveTo>
                <a:lnTo>
                  <a:pt x="4036768" y="8971186"/>
                </a:lnTo>
                <a:cubicBezTo>
                  <a:pt x="4063119" y="9041305"/>
                  <a:pt x="4027637" y="9119510"/>
                  <a:pt x="3957518" y="9145861"/>
                </a:cubicBezTo>
                <a:lnTo>
                  <a:pt x="3449680" y="9336707"/>
                </a:lnTo>
                <a:cubicBezTo>
                  <a:pt x="3379560" y="9363057"/>
                  <a:pt x="3301355" y="9327575"/>
                  <a:pt x="3275004" y="9257456"/>
                </a:cubicBezTo>
                <a:lnTo>
                  <a:pt x="8705" y="565857"/>
                </a:lnTo>
                <a:cubicBezTo>
                  <a:pt x="-17646" y="495738"/>
                  <a:pt x="17836" y="417532"/>
                  <a:pt x="87955" y="391181"/>
                </a:cubicBezTo>
                <a:lnTo>
                  <a:pt x="321912" y="303260"/>
                </a:lnTo>
                <a:lnTo>
                  <a:pt x="480022" y="0"/>
                </a:lnTo>
                <a:lnTo>
                  <a:pt x="586325" y="203894"/>
                </a:lnTo>
                <a:lnTo>
                  <a:pt x="595793" y="200336"/>
                </a:lnTo>
                <a:cubicBezTo>
                  <a:pt x="665912" y="173985"/>
                  <a:pt x="744117" y="209467"/>
                  <a:pt x="770468" y="2795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109" name="자유형 108"/>
          <p:cNvSpPr/>
          <p:nvPr/>
        </p:nvSpPr>
        <p:spPr>
          <a:xfrm rot="4164228" flipH="1">
            <a:off x="3645610" y="-1720384"/>
            <a:ext cx="4045473" cy="9345412"/>
          </a:xfrm>
          <a:custGeom>
            <a:avLst/>
            <a:gdLst>
              <a:gd name="connsiteX0" fmla="*/ 770468 w 4045473"/>
              <a:gd name="connsiteY0" fmla="*/ 279586 h 9345412"/>
              <a:gd name="connsiteX1" fmla="*/ 4036768 w 4045473"/>
              <a:gd name="connsiteY1" fmla="*/ 8971186 h 9345412"/>
              <a:gd name="connsiteX2" fmla="*/ 3957518 w 4045473"/>
              <a:gd name="connsiteY2" fmla="*/ 9145861 h 9345412"/>
              <a:gd name="connsiteX3" fmla="*/ 3449680 w 4045473"/>
              <a:gd name="connsiteY3" fmla="*/ 9336707 h 9345412"/>
              <a:gd name="connsiteX4" fmla="*/ 3275004 w 4045473"/>
              <a:gd name="connsiteY4" fmla="*/ 9257456 h 9345412"/>
              <a:gd name="connsiteX5" fmla="*/ 8705 w 4045473"/>
              <a:gd name="connsiteY5" fmla="*/ 565857 h 9345412"/>
              <a:gd name="connsiteX6" fmla="*/ 87955 w 4045473"/>
              <a:gd name="connsiteY6" fmla="*/ 391181 h 9345412"/>
              <a:gd name="connsiteX7" fmla="*/ 321912 w 4045473"/>
              <a:gd name="connsiteY7" fmla="*/ 303260 h 9345412"/>
              <a:gd name="connsiteX8" fmla="*/ 480022 w 4045473"/>
              <a:gd name="connsiteY8" fmla="*/ 0 h 9345412"/>
              <a:gd name="connsiteX9" fmla="*/ 586325 w 4045473"/>
              <a:gd name="connsiteY9" fmla="*/ 203894 h 9345412"/>
              <a:gd name="connsiteX10" fmla="*/ 595793 w 4045473"/>
              <a:gd name="connsiteY10" fmla="*/ 200336 h 9345412"/>
              <a:gd name="connsiteX11" fmla="*/ 770468 w 4045473"/>
              <a:gd name="connsiteY11" fmla="*/ 279586 h 934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45473" h="9345412">
                <a:moveTo>
                  <a:pt x="770468" y="279586"/>
                </a:moveTo>
                <a:lnTo>
                  <a:pt x="4036768" y="8971186"/>
                </a:lnTo>
                <a:cubicBezTo>
                  <a:pt x="4063119" y="9041305"/>
                  <a:pt x="4027637" y="9119510"/>
                  <a:pt x="3957518" y="9145861"/>
                </a:cubicBezTo>
                <a:lnTo>
                  <a:pt x="3449680" y="9336707"/>
                </a:lnTo>
                <a:cubicBezTo>
                  <a:pt x="3379560" y="9363057"/>
                  <a:pt x="3301355" y="9327575"/>
                  <a:pt x="3275004" y="9257456"/>
                </a:cubicBezTo>
                <a:lnTo>
                  <a:pt x="8705" y="565857"/>
                </a:lnTo>
                <a:cubicBezTo>
                  <a:pt x="-17646" y="495738"/>
                  <a:pt x="17836" y="417532"/>
                  <a:pt x="87955" y="391181"/>
                </a:cubicBezTo>
                <a:lnTo>
                  <a:pt x="321912" y="303260"/>
                </a:lnTo>
                <a:lnTo>
                  <a:pt x="480022" y="0"/>
                </a:lnTo>
                <a:lnTo>
                  <a:pt x="586325" y="203894"/>
                </a:lnTo>
                <a:lnTo>
                  <a:pt x="595793" y="200336"/>
                </a:lnTo>
                <a:cubicBezTo>
                  <a:pt x="665912" y="173985"/>
                  <a:pt x="744117" y="209467"/>
                  <a:pt x="770468" y="279586"/>
                </a:cubicBezTo>
                <a:close/>
              </a:path>
            </a:pathLst>
          </a:custGeom>
          <a:solidFill>
            <a:schemeClr val="bg1"/>
          </a:solidFill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ysClr val="windowText" lastClr="000000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891046" y="3822519"/>
            <a:ext cx="9119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..</a:t>
            </a:r>
            <a:endParaRPr lang="ko-KR" altLang="en-US" sz="1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11" name="자유형 110"/>
          <p:cNvSpPr/>
          <p:nvPr/>
        </p:nvSpPr>
        <p:spPr>
          <a:xfrm rot="17435772">
            <a:off x="4514003" y="-685565"/>
            <a:ext cx="4045473" cy="9345412"/>
          </a:xfrm>
          <a:custGeom>
            <a:avLst/>
            <a:gdLst>
              <a:gd name="connsiteX0" fmla="*/ 770468 w 4045473"/>
              <a:gd name="connsiteY0" fmla="*/ 279586 h 9345412"/>
              <a:gd name="connsiteX1" fmla="*/ 4036768 w 4045473"/>
              <a:gd name="connsiteY1" fmla="*/ 8971186 h 9345412"/>
              <a:gd name="connsiteX2" fmla="*/ 3957518 w 4045473"/>
              <a:gd name="connsiteY2" fmla="*/ 9145861 h 9345412"/>
              <a:gd name="connsiteX3" fmla="*/ 3449680 w 4045473"/>
              <a:gd name="connsiteY3" fmla="*/ 9336707 h 9345412"/>
              <a:gd name="connsiteX4" fmla="*/ 3275004 w 4045473"/>
              <a:gd name="connsiteY4" fmla="*/ 9257456 h 9345412"/>
              <a:gd name="connsiteX5" fmla="*/ 8705 w 4045473"/>
              <a:gd name="connsiteY5" fmla="*/ 565857 h 9345412"/>
              <a:gd name="connsiteX6" fmla="*/ 87955 w 4045473"/>
              <a:gd name="connsiteY6" fmla="*/ 391181 h 9345412"/>
              <a:gd name="connsiteX7" fmla="*/ 321912 w 4045473"/>
              <a:gd name="connsiteY7" fmla="*/ 303260 h 9345412"/>
              <a:gd name="connsiteX8" fmla="*/ 480022 w 4045473"/>
              <a:gd name="connsiteY8" fmla="*/ 0 h 9345412"/>
              <a:gd name="connsiteX9" fmla="*/ 586325 w 4045473"/>
              <a:gd name="connsiteY9" fmla="*/ 203894 h 9345412"/>
              <a:gd name="connsiteX10" fmla="*/ 595793 w 4045473"/>
              <a:gd name="connsiteY10" fmla="*/ 200336 h 9345412"/>
              <a:gd name="connsiteX11" fmla="*/ 770468 w 4045473"/>
              <a:gd name="connsiteY11" fmla="*/ 279586 h 934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45473" h="9345412">
                <a:moveTo>
                  <a:pt x="770468" y="279586"/>
                </a:moveTo>
                <a:lnTo>
                  <a:pt x="4036768" y="8971186"/>
                </a:lnTo>
                <a:cubicBezTo>
                  <a:pt x="4063119" y="9041305"/>
                  <a:pt x="4027637" y="9119510"/>
                  <a:pt x="3957518" y="9145861"/>
                </a:cubicBezTo>
                <a:lnTo>
                  <a:pt x="3449680" y="9336707"/>
                </a:lnTo>
                <a:cubicBezTo>
                  <a:pt x="3379560" y="9363057"/>
                  <a:pt x="3301355" y="9327575"/>
                  <a:pt x="3275004" y="9257456"/>
                </a:cubicBezTo>
                <a:lnTo>
                  <a:pt x="8705" y="565857"/>
                </a:lnTo>
                <a:cubicBezTo>
                  <a:pt x="-17646" y="495738"/>
                  <a:pt x="17836" y="417532"/>
                  <a:pt x="87955" y="391181"/>
                </a:cubicBezTo>
                <a:lnTo>
                  <a:pt x="321912" y="303260"/>
                </a:lnTo>
                <a:lnTo>
                  <a:pt x="480022" y="0"/>
                </a:lnTo>
                <a:lnTo>
                  <a:pt x="586325" y="203894"/>
                </a:lnTo>
                <a:lnTo>
                  <a:pt x="595793" y="200336"/>
                </a:lnTo>
                <a:cubicBezTo>
                  <a:pt x="665912" y="173985"/>
                  <a:pt x="744117" y="209467"/>
                  <a:pt x="770468" y="2795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112" name="자유형 111"/>
          <p:cNvSpPr/>
          <p:nvPr/>
        </p:nvSpPr>
        <p:spPr>
          <a:xfrm rot="17435772">
            <a:off x="4518623" y="-708021"/>
            <a:ext cx="4045473" cy="9345412"/>
          </a:xfrm>
          <a:custGeom>
            <a:avLst/>
            <a:gdLst>
              <a:gd name="connsiteX0" fmla="*/ 770468 w 4045473"/>
              <a:gd name="connsiteY0" fmla="*/ 279586 h 9345412"/>
              <a:gd name="connsiteX1" fmla="*/ 4036768 w 4045473"/>
              <a:gd name="connsiteY1" fmla="*/ 8971186 h 9345412"/>
              <a:gd name="connsiteX2" fmla="*/ 3957518 w 4045473"/>
              <a:gd name="connsiteY2" fmla="*/ 9145861 h 9345412"/>
              <a:gd name="connsiteX3" fmla="*/ 3449680 w 4045473"/>
              <a:gd name="connsiteY3" fmla="*/ 9336707 h 9345412"/>
              <a:gd name="connsiteX4" fmla="*/ 3275004 w 4045473"/>
              <a:gd name="connsiteY4" fmla="*/ 9257456 h 9345412"/>
              <a:gd name="connsiteX5" fmla="*/ 8705 w 4045473"/>
              <a:gd name="connsiteY5" fmla="*/ 565857 h 9345412"/>
              <a:gd name="connsiteX6" fmla="*/ 87955 w 4045473"/>
              <a:gd name="connsiteY6" fmla="*/ 391181 h 9345412"/>
              <a:gd name="connsiteX7" fmla="*/ 321912 w 4045473"/>
              <a:gd name="connsiteY7" fmla="*/ 303260 h 9345412"/>
              <a:gd name="connsiteX8" fmla="*/ 480022 w 4045473"/>
              <a:gd name="connsiteY8" fmla="*/ 0 h 9345412"/>
              <a:gd name="connsiteX9" fmla="*/ 586325 w 4045473"/>
              <a:gd name="connsiteY9" fmla="*/ 203894 h 9345412"/>
              <a:gd name="connsiteX10" fmla="*/ 595793 w 4045473"/>
              <a:gd name="connsiteY10" fmla="*/ 200336 h 9345412"/>
              <a:gd name="connsiteX11" fmla="*/ 770468 w 4045473"/>
              <a:gd name="connsiteY11" fmla="*/ 279586 h 934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45473" h="9345412">
                <a:moveTo>
                  <a:pt x="770468" y="279586"/>
                </a:moveTo>
                <a:lnTo>
                  <a:pt x="4036768" y="8971186"/>
                </a:lnTo>
                <a:cubicBezTo>
                  <a:pt x="4063119" y="9041305"/>
                  <a:pt x="4027637" y="9119510"/>
                  <a:pt x="3957518" y="9145861"/>
                </a:cubicBezTo>
                <a:lnTo>
                  <a:pt x="3449680" y="9336707"/>
                </a:lnTo>
                <a:cubicBezTo>
                  <a:pt x="3379560" y="9363057"/>
                  <a:pt x="3301355" y="9327575"/>
                  <a:pt x="3275004" y="9257456"/>
                </a:cubicBezTo>
                <a:lnTo>
                  <a:pt x="8705" y="565857"/>
                </a:lnTo>
                <a:cubicBezTo>
                  <a:pt x="-17646" y="495738"/>
                  <a:pt x="17836" y="417532"/>
                  <a:pt x="87955" y="391181"/>
                </a:cubicBezTo>
                <a:lnTo>
                  <a:pt x="321912" y="303260"/>
                </a:lnTo>
                <a:lnTo>
                  <a:pt x="480022" y="0"/>
                </a:lnTo>
                <a:lnTo>
                  <a:pt x="586325" y="203894"/>
                </a:lnTo>
                <a:lnTo>
                  <a:pt x="595793" y="200336"/>
                </a:lnTo>
                <a:cubicBezTo>
                  <a:pt x="665912" y="173985"/>
                  <a:pt x="744117" y="209467"/>
                  <a:pt x="770468" y="279586"/>
                </a:cubicBezTo>
                <a:close/>
              </a:path>
            </a:pathLst>
          </a:custGeom>
          <a:solidFill>
            <a:schemeClr val="bg1"/>
          </a:solidFill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ysClr val="windowText" lastClr="000000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113" name="TextBox 112"/>
          <p:cNvSpPr txBox="1"/>
          <p:nvPr/>
        </p:nvSpPr>
        <p:spPr>
          <a:xfrm flipH="1">
            <a:off x="1008793" y="4658006"/>
            <a:ext cx="9119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..</a:t>
            </a:r>
            <a:endParaRPr lang="ko-KR" altLang="en-US" sz="1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14" name="자유형 113"/>
          <p:cNvSpPr/>
          <p:nvPr/>
        </p:nvSpPr>
        <p:spPr>
          <a:xfrm rot="4164228" flipH="1">
            <a:off x="3631750" y="292797"/>
            <a:ext cx="4045473" cy="9345412"/>
          </a:xfrm>
          <a:custGeom>
            <a:avLst/>
            <a:gdLst>
              <a:gd name="connsiteX0" fmla="*/ 770468 w 4045473"/>
              <a:gd name="connsiteY0" fmla="*/ 279586 h 9345412"/>
              <a:gd name="connsiteX1" fmla="*/ 4036768 w 4045473"/>
              <a:gd name="connsiteY1" fmla="*/ 8971186 h 9345412"/>
              <a:gd name="connsiteX2" fmla="*/ 3957518 w 4045473"/>
              <a:gd name="connsiteY2" fmla="*/ 9145861 h 9345412"/>
              <a:gd name="connsiteX3" fmla="*/ 3449680 w 4045473"/>
              <a:gd name="connsiteY3" fmla="*/ 9336707 h 9345412"/>
              <a:gd name="connsiteX4" fmla="*/ 3275004 w 4045473"/>
              <a:gd name="connsiteY4" fmla="*/ 9257456 h 9345412"/>
              <a:gd name="connsiteX5" fmla="*/ 8705 w 4045473"/>
              <a:gd name="connsiteY5" fmla="*/ 565857 h 9345412"/>
              <a:gd name="connsiteX6" fmla="*/ 87955 w 4045473"/>
              <a:gd name="connsiteY6" fmla="*/ 391181 h 9345412"/>
              <a:gd name="connsiteX7" fmla="*/ 321912 w 4045473"/>
              <a:gd name="connsiteY7" fmla="*/ 303260 h 9345412"/>
              <a:gd name="connsiteX8" fmla="*/ 480022 w 4045473"/>
              <a:gd name="connsiteY8" fmla="*/ 0 h 9345412"/>
              <a:gd name="connsiteX9" fmla="*/ 586325 w 4045473"/>
              <a:gd name="connsiteY9" fmla="*/ 203894 h 9345412"/>
              <a:gd name="connsiteX10" fmla="*/ 595793 w 4045473"/>
              <a:gd name="connsiteY10" fmla="*/ 200336 h 9345412"/>
              <a:gd name="connsiteX11" fmla="*/ 770468 w 4045473"/>
              <a:gd name="connsiteY11" fmla="*/ 279586 h 934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45473" h="9345412">
                <a:moveTo>
                  <a:pt x="770468" y="279586"/>
                </a:moveTo>
                <a:lnTo>
                  <a:pt x="4036768" y="8971186"/>
                </a:lnTo>
                <a:cubicBezTo>
                  <a:pt x="4063119" y="9041305"/>
                  <a:pt x="4027637" y="9119510"/>
                  <a:pt x="3957518" y="9145861"/>
                </a:cubicBezTo>
                <a:lnTo>
                  <a:pt x="3449680" y="9336707"/>
                </a:lnTo>
                <a:cubicBezTo>
                  <a:pt x="3379560" y="9363057"/>
                  <a:pt x="3301355" y="9327575"/>
                  <a:pt x="3275004" y="9257456"/>
                </a:cubicBezTo>
                <a:lnTo>
                  <a:pt x="8705" y="565857"/>
                </a:lnTo>
                <a:cubicBezTo>
                  <a:pt x="-17646" y="495738"/>
                  <a:pt x="17836" y="417532"/>
                  <a:pt x="87955" y="391181"/>
                </a:cubicBezTo>
                <a:lnTo>
                  <a:pt x="321912" y="303260"/>
                </a:lnTo>
                <a:lnTo>
                  <a:pt x="480022" y="0"/>
                </a:lnTo>
                <a:lnTo>
                  <a:pt x="586325" y="203894"/>
                </a:lnTo>
                <a:lnTo>
                  <a:pt x="595793" y="200336"/>
                </a:lnTo>
                <a:cubicBezTo>
                  <a:pt x="665912" y="173985"/>
                  <a:pt x="744117" y="209467"/>
                  <a:pt x="770468" y="2795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115" name="자유형 114"/>
          <p:cNvSpPr/>
          <p:nvPr/>
        </p:nvSpPr>
        <p:spPr>
          <a:xfrm rot="4164228" flipH="1">
            <a:off x="3636370" y="279866"/>
            <a:ext cx="4045473" cy="9345412"/>
          </a:xfrm>
          <a:custGeom>
            <a:avLst/>
            <a:gdLst>
              <a:gd name="connsiteX0" fmla="*/ 770468 w 4045473"/>
              <a:gd name="connsiteY0" fmla="*/ 279586 h 9345412"/>
              <a:gd name="connsiteX1" fmla="*/ 4036768 w 4045473"/>
              <a:gd name="connsiteY1" fmla="*/ 8971186 h 9345412"/>
              <a:gd name="connsiteX2" fmla="*/ 3957518 w 4045473"/>
              <a:gd name="connsiteY2" fmla="*/ 9145861 h 9345412"/>
              <a:gd name="connsiteX3" fmla="*/ 3449680 w 4045473"/>
              <a:gd name="connsiteY3" fmla="*/ 9336707 h 9345412"/>
              <a:gd name="connsiteX4" fmla="*/ 3275004 w 4045473"/>
              <a:gd name="connsiteY4" fmla="*/ 9257456 h 9345412"/>
              <a:gd name="connsiteX5" fmla="*/ 8705 w 4045473"/>
              <a:gd name="connsiteY5" fmla="*/ 565857 h 9345412"/>
              <a:gd name="connsiteX6" fmla="*/ 87955 w 4045473"/>
              <a:gd name="connsiteY6" fmla="*/ 391181 h 9345412"/>
              <a:gd name="connsiteX7" fmla="*/ 321912 w 4045473"/>
              <a:gd name="connsiteY7" fmla="*/ 303260 h 9345412"/>
              <a:gd name="connsiteX8" fmla="*/ 480022 w 4045473"/>
              <a:gd name="connsiteY8" fmla="*/ 0 h 9345412"/>
              <a:gd name="connsiteX9" fmla="*/ 586325 w 4045473"/>
              <a:gd name="connsiteY9" fmla="*/ 203894 h 9345412"/>
              <a:gd name="connsiteX10" fmla="*/ 595793 w 4045473"/>
              <a:gd name="connsiteY10" fmla="*/ 200336 h 9345412"/>
              <a:gd name="connsiteX11" fmla="*/ 770468 w 4045473"/>
              <a:gd name="connsiteY11" fmla="*/ 279586 h 934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45473" h="9345412">
                <a:moveTo>
                  <a:pt x="770468" y="279586"/>
                </a:moveTo>
                <a:lnTo>
                  <a:pt x="4036768" y="8971186"/>
                </a:lnTo>
                <a:cubicBezTo>
                  <a:pt x="4063119" y="9041305"/>
                  <a:pt x="4027637" y="9119510"/>
                  <a:pt x="3957518" y="9145861"/>
                </a:cubicBezTo>
                <a:lnTo>
                  <a:pt x="3449680" y="9336707"/>
                </a:lnTo>
                <a:cubicBezTo>
                  <a:pt x="3379560" y="9363057"/>
                  <a:pt x="3301355" y="9327575"/>
                  <a:pt x="3275004" y="9257456"/>
                </a:cubicBezTo>
                <a:lnTo>
                  <a:pt x="8705" y="565857"/>
                </a:lnTo>
                <a:cubicBezTo>
                  <a:pt x="-17646" y="495738"/>
                  <a:pt x="17836" y="417532"/>
                  <a:pt x="87955" y="391181"/>
                </a:cubicBezTo>
                <a:lnTo>
                  <a:pt x="321912" y="303260"/>
                </a:lnTo>
                <a:lnTo>
                  <a:pt x="480022" y="0"/>
                </a:lnTo>
                <a:lnTo>
                  <a:pt x="586325" y="203894"/>
                </a:lnTo>
                <a:lnTo>
                  <a:pt x="595793" y="200336"/>
                </a:lnTo>
                <a:cubicBezTo>
                  <a:pt x="665912" y="173985"/>
                  <a:pt x="744117" y="209467"/>
                  <a:pt x="770468" y="279586"/>
                </a:cubicBezTo>
                <a:close/>
              </a:path>
            </a:pathLst>
          </a:custGeom>
          <a:solidFill>
            <a:schemeClr val="bg1"/>
          </a:solidFill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ysClr val="windowText" lastClr="000000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1872564" y="5670666"/>
            <a:ext cx="9119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..</a:t>
            </a:r>
            <a:endParaRPr lang="ko-KR" altLang="en-US" sz="1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17" name="자유형 116"/>
          <p:cNvSpPr/>
          <p:nvPr/>
        </p:nvSpPr>
        <p:spPr>
          <a:xfrm rot="17435772">
            <a:off x="4495521" y="1305457"/>
            <a:ext cx="4045473" cy="9345412"/>
          </a:xfrm>
          <a:custGeom>
            <a:avLst/>
            <a:gdLst>
              <a:gd name="connsiteX0" fmla="*/ 770468 w 4045473"/>
              <a:gd name="connsiteY0" fmla="*/ 279586 h 9345412"/>
              <a:gd name="connsiteX1" fmla="*/ 4036768 w 4045473"/>
              <a:gd name="connsiteY1" fmla="*/ 8971186 h 9345412"/>
              <a:gd name="connsiteX2" fmla="*/ 3957518 w 4045473"/>
              <a:gd name="connsiteY2" fmla="*/ 9145861 h 9345412"/>
              <a:gd name="connsiteX3" fmla="*/ 3449680 w 4045473"/>
              <a:gd name="connsiteY3" fmla="*/ 9336707 h 9345412"/>
              <a:gd name="connsiteX4" fmla="*/ 3275004 w 4045473"/>
              <a:gd name="connsiteY4" fmla="*/ 9257456 h 9345412"/>
              <a:gd name="connsiteX5" fmla="*/ 8705 w 4045473"/>
              <a:gd name="connsiteY5" fmla="*/ 565857 h 9345412"/>
              <a:gd name="connsiteX6" fmla="*/ 87955 w 4045473"/>
              <a:gd name="connsiteY6" fmla="*/ 391181 h 9345412"/>
              <a:gd name="connsiteX7" fmla="*/ 321912 w 4045473"/>
              <a:gd name="connsiteY7" fmla="*/ 303260 h 9345412"/>
              <a:gd name="connsiteX8" fmla="*/ 480022 w 4045473"/>
              <a:gd name="connsiteY8" fmla="*/ 0 h 9345412"/>
              <a:gd name="connsiteX9" fmla="*/ 586325 w 4045473"/>
              <a:gd name="connsiteY9" fmla="*/ 203894 h 9345412"/>
              <a:gd name="connsiteX10" fmla="*/ 595793 w 4045473"/>
              <a:gd name="connsiteY10" fmla="*/ 200336 h 9345412"/>
              <a:gd name="connsiteX11" fmla="*/ 770468 w 4045473"/>
              <a:gd name="connsiteY11" fmla="*/ 279586 h 934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45473" h="9345412">
                <a:moveTo>
                  <a:pt x="770468" y="279586"/>
                </a:moveTo>
                <a:lnTo>
                  <a:pt x="4036768" y="8971186"/>
                </a:lnTo>
                <a:cubicBezTo>
                  <a:pt x="4063119" y="9041305"/>
                  <a:pt x="4027637" y="9119510"/>
                  <a:pt x="3957518" y="9145861"/>
                </a:cubicBezTo>
                <a:lnTo>
                  <a:pt x="3449680" y="9336707"/>
                </a:lnTo>
                <a:cubicBezTo>
                  <a:pt x="3379560" y="9363057"/>
                  <a:pt x="3301355" y="9327575"/>
                  <a:pt x="3275004" y="9257456"/>
                </a:cubicBezTo>
                <a:lnTo>
                  <a:pt x="8705" y="565857"/>
                </a:lnTo>
                <a:cubicBezTo>
                  <a:pt x="-17646" y="495738"/>
                  <a:pt x="17836" y="417532"/>
                  <a:pt x="87955" y="391181"/>
                </a:cubicBezTo>
                <a:lnTo>
                  <a:pt x="321912" y="303260"/>
                </a:lnTo>
                <a:lnTo>
                  <a:pt x="480022" y="0"/>
                </a:lnTo>
                <a:lnTo>
                  <a:pt x="586325" y="203894"/>
                </a:lnTo>
                <a:lnTo>
                  <a:pt x="595793" y="200336"/>
                </a:lnTo>
                <a:cubicBezTo>
                  <a:pt x="665912" y="173985"/>
                  <a:pt x="744117" y="209467"/>
                  <a:pt x="770468" y="2795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118" name="자유형 117"/>
          <p:cNvSpPr/>
          <p:nvPr/>
        </p:nvSpPr>
        <p:spPr>
          <a:xfrm rot="17435772">
            <a:off x="4500141" y="1292526"/>
            <a:ext cx="4045473" cy="9345412"/>
          </a:xfrm>
          <a:custGeom>
            <a:avLst/>
            <a:gdLst>
              <a:gd name="connsiteX0" fmla="*/ 770468 w 4045473"/>
              <a:gd name="connsiteY0" fmla="*/ 279586 h 9345412"/>
              <a:gd name="connsiteX1" fmla="*/ 4036768 w 4045473"/>
              <a:gd name="connsiteY1" fmla="*/ 8971186 h 9345412"/>
              <a:gd name="connsiteX2" fmla="*/ 3957518 w 4045473"/>
              <a:gd name="connsiteY2" fmla="*/ 9145861 h 9345412"/>
              <a:gd name="connsiteX3" fmla="*/ 3449680 w 4045473"/>
              <a:gd name="connsiteY3" fmla="*/ 9336707 h 9345412"/>
              <a:gd name="connsiteX4" fmla="*/ 3275004 w 4045473"/>
              <a:gd name="connsiteY4" fmla="*/ 9257456 h 9345412"/>
              <a:gd name="connsiteX5" fmla="*/ 8705 w 4045473"/>
              <a:gd name="connsiteY5" fmla="*/ 565857 h 9345412"/>
              <a:gd name="connsiteX6" fmla="*/ 87955 w 4045473"/>
              <a:gd name="connsiteY6" fmla="*/ 391181 h 9345412"/>
              <a:gd name="connsiteX7" fmla="*/ 321912 w 4045473"/>
              <a:gd name="connsiteY7" fmla="*/ 303260 h 9345412"/>
              <a:gd name="connsiteX8" fmla="*/ 480022 w 4045473"/>
              <a:gd name="connsiteY8" fmla="*/ 0 h 9345412"/>
              <a:gd name="connsiteX9" fmla="*/ 586325 w 4045473"/>
              <a:gd name="connsiteY9" fmla="*/ 203894 h 9345412"/>
              <a:gd name="connsiteX10" fmla="*/ 595793 w 4045473"/>
              <a:gd name="connsiteY10" fmla="*/ 200336 h 9345412"/>
              <a:gd name="connsiteX11" fmla="*/ 770468 w 4045473"/>
              <a:gd name="connsiteY11" fmla="*/ 279586 h 934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45473" h="9345412">
                <a:moveTo>
                  <a:pt x="770468" y="279586"/>
                </a:moveTo>
                <a:lnTo>
                  <a:pt x="4036768" y="8971186"/>
                </a:lnTo>
                <a:cubicBezTo>
                  <a:pt x="4063119" y="9041305"/>
                  <a:pt x="4027637" y="9119510"/>
                  <a:pt x="3957518" y="9145861"/>
                </a:cubicBezTo>
                <a:lnTo>
                  <a:pt x="3449680" y="9336707"/>
                </a:lnTo>
                <a:cubicBezTo>
                  <a:pt x="3379560" y="9363057"/>
                  <a:pt x="3301355" y="9327575"/>
                  <a:pt x="3275004" y="9257456"/>
                </a:cubicBezTo>
                <a:lnTo>
                  <a:pt x="8705" y="565857"/>
                </a:lnTo>
                <a:cubicBezTo>
                  <a:pt x="-17646" y="495738"/>
                  <a:pt x="17836" y="417532"/>
                  <a:pt x="87955" y="391181"/>
                </a:cubicBezTo>
                <a:lnTo>
                  <a:pt x="321912" y="303260"/>
                </a:lnTo>
                <a:lnTo>
                  <a:pt x="480022" y="0"/>
                </a:lnTo>
                <a:lnTo>
                  <a:pt x="586325" y="203894"/>
                </a:lnTo>
                <a:lnTo>
                  <a:pt x="595793" y="200336"/>
                </a:lnTo>
                <a:cubicBezTo>
                  <a:pt x="665912" y="173985"/>
                  <a:pt x="744117" y="209467"/>
                  <a:pt x="770468" y="279586"/>
                </a:cubicBezTo>
                <a:close/>
              </a:path>
            </a:pathLst>
          </a:custGeom>
          <a:solidFill>
            <a:schemeClr val="bg1"/>
          </a:solidFill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ysClr val="windowText" lastClr="000000"/>
              </a:solidFill>
              <a:latin typeface="함초롬돋움" panose="020B0604000101010101" pitchFamily="50" charset="-127"/>
              <a:ea typeface="함초롬돋움" panose="020B0604000101010101" pitchFamily="50" charset="-127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100136" y="3738630"/>
            <a:ext cx="93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</a:t>
            </a:r>
            <a:r>
              <a:rPr lang="en-US" altLang="ko-KR" sz="12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</a:t>
            </a:r>
            <a:endParaRPr lang="en-US" altLang="ko-KR" sz="1200" b="1" dirty="0" smtClean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/>
            <a:r>
              <a:rPr lang="ko-KR" altLang="en-US" sz="12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민아</a:t>
            </a:r>
            <a:endParaRPr lang="ko-KR" altLang="en-US" sz="12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0" name="타원 119"/>
          <p:cNvSpPr/>
          <p:nvPr/>
        </p:nvSpPr>
        <p:spPr>
          <a:xfrm>
            <a:off x="879851" y="3668349"/>
            <a:ext cx="754781" cy="695024"/>
          </a:xfrm>
          <a:prstGeom prst="ellipse">
            <a:avLst/>
          </a:prstGeom>
          <a:blipFill>
            <a:blip r:embed="rId5"/>
            <a:srcRect/>
            <a:stretch>
              <a:fillRect l="-14389" t="-4386" r="-14389" b="-4386"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43953" y="5792090"/>
            <a:ext cx="93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PA</a:t>
            </a:r>
          </a:p>
          <a:p>
            <a:pPr algn="ctr"/>
            <a:r>
              <a:rPr lang="ko-KR" altLang="en-US" sz="12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재학</a:t>
            </a:r>
            <a:endParaRPr lang="ko-KR" altLang="en-US" sz="12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2" name="타원 121"/>
          <p:cNvSpPr/>
          <p:nvPr/>
        </p:nvSpPr>
        <p:spPr>
          <a:xfrm>
            <a:off x="823668" y="5721809"/>
            <a:ext cx="754781" cy="695024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4" name="타원 123"/>
          <p:cNvSpPr/>
          <p:nvPr/>
        </p:nvSpPr>
        <p:spPr>
          <a:xfrm>
            <a:off x="10628347" y="2604810"/>
            <a:ext cx="754781" cy="684000"/>
          </a:xfrm>
          <a:prstGeom prst="ellipse">
            <a:avLst/>
          </a:prstGeom>
          <a:blipFill>
            <a:blip r:embed="rId7"/>
            <a:srcRect/>
            <a:stretch>
              <a:fillRect l="-9620" t="-13158" r="-9620" b="-13158"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11270237" y="4738027"/>
            <a:ext cx="93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PA</a:t>
            </a:r>
          </a:p>
          <a:p>
            <a:pPr algn="ctr"/>
            <a:r>
              <a:rPr lang="ko-KR" altLang="en-US" sz="1200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우배</a:t>
            </a:r>
            <a:endParaRPr lang="ko-KR" altLang="en-US" sz="12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7" name="타원 126"/>
          <p:cNvSpPr/>
          <p:nvPr/>
        </p:nvSpPr>
        <p:spPr>
          <a:xfrm>
            <a:off x="10668072" y="4616627"/>
            <a:ext cx="756000" cy="68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8" name="타원 127"/>
          <p:cNvSpPr/>
          <p:nvPr/>
        </p:nvSpPr>
        <p:spPr>
          <a:xfrm>
            <a:off x="10668073" y="4616628"/>
            <a:ext cx="756000" cy="684000"/>
          </a:xfrm>
          <a:prstGeom prst="ellipse">
            <a:avLst/>
          </a:prstGeom>
          <a:blipFill>
            <a:blip r:embed="rId8"/>
            <a:srcRect/>
            <a:stretch>
              <a:fillRect l="12552" t="2050" r="12552" b="2050"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915429" y="3706361"/>
            <a:ext cx="94010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이번 학교급식 통합 플랫폼 프로젝트는 정말 많은 걸 배운 경험이었습니다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파일 업로드 기능 구현에서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여러 가지 어려움이 있었지만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결국 시스템을 완성할 수 있어서 뿌듯합니다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특히 실시간 급식 정보 제공과 사용자 편의를 고려한 기능 구현에 신경 썼고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팀원들과의 협업도 중요한 경험이었습니다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시간이 부족해 아쉬운 부분도 있었지만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프로젝트를 통해 얻은 지식은 정말 값진 경험이었습니다</a:t>
            </a:r>
            <a:r>
              <a:rPr lang="en-US" altLang="ko-KR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앞으로 더 발전된 시스템을 만들어가고 싶습니다</a:t>
            </a:r>
            <a:r>
              <a:rPr lang="en-US" altLang="ko-KR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sz="11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1902414" y="1675989"/>
            <a:ext cx="94010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개인적인 부분으로는 이것저것 구현해 보고 싶은 기능들이 많았고</a:t>
            </a:r>
            <a:r>
              <a:rPr lang="en-US" altLang="ko-KR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PM</a:t>
            </a:r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으로서는 팀원들을 위해 많은 도움이 되고 싶었습니다만</a:t>
            </a:r>
            <a:r>
              <a:rPr lang="en-US" altLang="ko-KR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</a:p>
          <a:p>
            <a:pPr algn="ctr"/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시간적 한계와 실력적 한계로 인해 원하던 결과물에는 도달하지 못했다는 느낌이 들어 많이 아쉽다는 생각이 듭니다</a:t>
            </a:r>
            <a:r>
              <a:rPr lang="en-US" altLang="ko-KR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 algn="ctr"/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하지만</a:t>
            </a:r>
            <a:r>
              <a:rPr lang="en-US" altLang="ko-KR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함께 의논하고 코딩을 진행하며 협업이라는 큰 것을 얻었다고 생각합니다</a:t>
            </a:r>
            <a:r>
              <a:rPr lang="en-US" altLang="ko-KR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이를 기반으로 계속 정진하여 좋은 개발자가 되도록 하겠습니다</a:t>
            </a:r>
            <a:r>
              <a:rPr lang="en-US" altLang="ko-KR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823668" y="2696046"/>
            <a:ext cx="944745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프로젝트를 진행하면서 실제 사용자들의 편의성을 고려하여 설계하는 것이 매우 중요하다는 것을 느꼈습니다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어려운 문제가 있을 때 </a:t>
            </a:r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팀원들의</a:t>
            </a:r>
            <a:endParaRPr lang="en-US" altLang="ko-KR" sz="11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/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아이디어를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배우고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함께 문제를 해결해 나가는 과정이 뜻 깊었고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앞으로 어떤 것들을 더 배우고 공부해 나가야 할 지 알 수 있어 감사한 경험이었습니다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PL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로서 부족한 점이 많았지만 잘 이끌어 준 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PM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님과 따라주던 팀원들에게 감사하고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 경험을 발판 삼아 앞으로도 함께 발전해 나가면 좋겠습니다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807411" y="4687085"/>
            <a:ext cx="949849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처음으로 제안서를 선택하여 프로젝트를 제작하였습니다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실력이 부족해 팀에게 피해를 줄까 걱정하여 조급하게 진행하였고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그 결과 처음에 기획한 기능이 </a:t>
            </a:r>
            <a:endParaRPr lang="en-US" altLang="ko-KR" sz="11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/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정상적으로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구현되지 않았습니다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하지만 팀원들의 도움 덕분에 기능을 완성할 수 있었습니다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이번 경험을 통해 협업의 중요성과 자신의 부족함을 깨닫게 되었습니다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마지막으로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6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개월 동안 함께 고생하신 팀원들 모두 감사드리며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각자 원하는 바를 이루길 기원합니다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sz="11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1887047" y="5697543"/>
            <a:ext cx="94010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프로젝트 초기의 </a:t>
            </a:r>
            <a:r>
              <a:rPr lang="ko-KR" altLang="en-US" sz="11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막연함과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걱정에도 불구하고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팀원들과 멘토 선생님의 협력 덕분에 많은 </a:t>
            </a:r>
            <a:r>
              <a:rPr lang="ko-KR" altLang="en-US" sz="11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인사이트를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얻고 실행 결과물을 통해 성취감과 자신감을 얻을 수 있었습니다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이번 경험은 저의 실력을 한 단계 끌어올리는 계기가 되었으며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앞으로도 더 나은 개발자로 성장하겠다는 다짐을 하게 되었습니다</a:t>
            </a:r>
            <a:r>
              <a:rPr lang="en-US" altLang="ko-KR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 algn="ctr"/>
            <a:r>
              <a:rPr lang="ko-KR" altLang="en-US" sz="11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뛰어난 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팀원들과 함께 소중한 경험을 쌓고 의미 있는 결과물을 만들어 기쁘게 생각합니다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sz="11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39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467" y="1332034"/>
            <a:ext cx="10659533" cy="16933"/>
          </a:xfrm>
          <a:prstGeom prst="rect">
            <a:avLst/>
          </a:prstGeom>
        </p:spPr>
      </p:pic>
      <p:sp>
        <p:nvSpPr>
          <p:cNvPr id="140" name="TextBox 4"/>
          <p:cNvSpPr txBox="1"/>
          <p:nvPr/>
        </p:nvSpPr>
        <p:spPr>
          <a:xfrm>
            <a:off x="4275667" y="287863"/>
            <a:ext cx="3640667" cy="102446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ko-KR" altLang="en-US" sz="5800" spc="-133" dirty="0" smtClean="0">
                <a:solidFill>
                  <a:srgbClr val="FFFF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팀원</a:t>
            </a:r>
            <a:r>
              <a:rPr lang="en-US" sz="5800" spc="-133" dirty="0" smtClean="0">
                <a:solidFill>
                  <a:srgbClr val="FFFF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5800" spc="-133" dirty="0" smtClean="0">
                <a:solidFill>
                  <a:srgbClr val="FFFF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후기</a:t>
            </a:r>
            <a:endParaRPr lang="ko-KR" altLang="en-US" sz="5800" spc="-133" dirty="0">
              <a:solidFill>
                <a:srgbClr val="FFFFF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1" name="TextBox 14"/>
          <p:cNvSpPr txBox="1"/>
          <p:nvPr/>
        </p:nvSpPr>
        <p:spPr>
          <a:xfrm>
            <a:off x="296180" y="255811"/>
            <a:ext cx="1202267" cy="18626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9519"/>
              </a:lnSpc>
            </a:pPr>
            <a:r>
              <a:rPr lang="en-US" altLang="ko-KR" sz="1100" b="1" spc="3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Project 3</a:t>
            </a:r>
            <a:r>
              <a:rPr lang="ko-KR" altLang="en-US" sz="1100" b="1" spc="3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</a:t>
            </a:r>
            <a:endParaRPr lang="en-US" sz="1067" spc="2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2" name="TextBox 4"/>
          <p:cNvSpPr txBox="1"/>
          <p:nvPr/>
        </p:nvSpPr>
        <p:spPr>
          <a:xfrm>
            <a:off x="9064900" y="223450"/>
            <a:ext cx="2880488" cy="250991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01259"/>
              </a:lnSpc>
            </a:pPr>
            <a:r>
              <a:rPr lang="en-US" sz="1200" b="0" i="0" u="none" strike="noStrike" dirty="0" smtClean="0">
                <a:solidFill>
                  <a:schemeClr val="bg1">
                    <a:alpha val="6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https://github.com/EODOHA/schoolMeal</a:t>
            </a:r>
            <a:endParaRPr lang="en-US" sz="1200" b="0" i="0" u="none" strike="noStrike" dirty="0">
              <a:solidFill>
                <a:schemeClr val="bg1">
                  <a:alpha val="6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497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en-US" altLang="ko-KR" sz="60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Q&amp;A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63" t="1167" r="194" b="584"/>
          <a:stretch/>
        </p:blipFill>
        <p:spPr>
          <a:xfrm>
            <a:off x="-114300" y="2709862"/>
            <a:ext cx="4972511" cy="42751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12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80" t="-740" r="16023" b="740"/>
          <a:stretch/>
        </p:blipFill>
        <p:spPr>
          <a:xfrm flipH="1">
            <a:off x="8229599" y="2873818"/>
            <a:ext cx="3767884" cy="39841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76804" y="3040062"/>
            <a:ext cx="67148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Question </a:t>
            </a:r>
            <a:r>
              <a:rPr lang="en-US" altLang="ko-KR" sz="72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Time</a:t>
            </a:r>
            <a:endParaRPr lang="en-US" altLang="ko-KR" sz="72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8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2619604" y="2887662"/>
            <a:ext cx="457200" cy="304800"/>
          </a:xfrm>
          <a:prstGeom prst="rect">
            <a:avLst/>
          </a:prstGeom>
        </p:spPr>
      </p:pic>
      <p:pic>
        <p:nvPicPr>
          <p:cNvPr id="9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4499" y="2887663"/>
            <a:ext cx="4572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768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03" y="103446"/>
            <a:ext cx="12022994" cy="659661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467" y="1332034"/>
            <a:ext cx="10659533" cy="1693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275667" y="287863"/>
            <a:ext cx="3640667" cy="102446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en-US" altLang="ko-KR" sz="5800" spc="-133" dirty="0" smtClean="0">
                <a:solidFill>
                  <a:srgbClr val="FFFF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GitHub</a:t>
            </a:r>
            <a:endParaRPr lang="ko-KR" altLang="en-US" sz="5800" spc="-133" dirty="0">
              <a:solidFill>
                <a:srgbClr val="FFFFF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sp>
        <p:nvSpPr>
          <p:cNvPr id="14" name="TextBox 14"/>
          <p:cNvSpPr txBox="1"/>
          <p:nvPr/>
        </p:nvSpPr>
        <p:spPr>
          <a:xfrm>
            <a:off x="296180" y="255811"/>
            <a:ext cx="1202267" cy="18626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9519"/>
              </a:lnSpc>
            </a:pPr>
            <a:r>
              <a:rPr lang="en-US" altLang="ko-KR" sz="1100" b="1" spc="3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Project 3</a:t>
            </a:r>
            <a:r>
              <a:rPr lang="ko-KR" altLang="en-US" sz="1100" b="1" spc="3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</a:t>
            </a:r>
            <a:endParaRPr lang="en-US" sz="1067" spc="2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21" name="Group 21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26" name="Group 26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31" name="Group 31"/>
          <p:cNvGrpSpPr/>
          <p:nvPr/>
        </p:nvGrpSpPr>
        <p:grpSpPr>
          <a:xfrm>
            <a:off x="1431655765" y="1431655765"/>
            <a:ext cx="1431655765" cy="1431655765"/>
            <a:chOff x="1431655765" y="1431655765"/>
            <a:chExt cx="1431655765" cy="1431655765"/>
          </a:xfrm>
        </p:grpSpPr>
      </p:grpSp>
      <p:sp>
        <p:nvSpPr>
          <p:cNvPr id="38" name="TextBox 4"/>
          <p:cNvSpPr txBox="1"/>
          <p:nvPr/>
        </p:nvSpPr>
        <p:spPr>
          <a:xfrm>
            <a:off x="766233" y="1962413"/>
            <a:ext cx="10659533" cy="1230284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1259"/>
              </a:lnSpc>
            </a:pPr>
            <a:r>
              <a:rPr lang="en-US" sz="4400" b="0" i="0" u="none" strike="noStrike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https://github.com/EODOHA/schoolMeal</a:t>
            </a:r>
            <a:endParaRPr lang="en-US" sz="4400" b="0" i="0" u="none" strike="noStrike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49449" y="4112867"/>
            <a:ext cx="8293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감사합니다</a:t>
            </a:r>
            <a:r>
              <a:rPr lang="en-US" altLang="ko-KR" sz="36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br>
              <a:rPr lang="en-US" altLang="ko-KR" sz="36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36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이상 </a:t>
            </a:r>
            <a:r>
              <a:rPr lang="en-US" altLang="ko-KR" sz="36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36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 </a:t>
            </a:r>
            <a:r>
              <a:rPr lang="en-US" altLang="ko-KR" sz="3600" b="1" dirty="0" err="1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SchoolMeal</a:t>
            </a:r>
            <a:r>
              <a:rPr lang="ko-KR" altLang="en-US" sz="36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이었습니다</a:t>
            </a:r>
            <a:r>
              <a:rPr lang="en-US" altLang="ko-KR" sz="36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sz="44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1382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4950762" y="2562225"/>
            <a:ext cx="5755338" cy="635000"/>
          </a:xfrm>
          <a:prstGeom prst="rect">
            <a:avLst/>
          </a:prstGeom>
          <a:solidFill>
            <a:schemeClr val="bg1"/>
          </a:solidFill>
          <a:ln w="38100">
            <a:solidFill>
              <a:srgbClr val="458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950762" y="1933575"/>
            <a:ext cx="5755338" cy="635000"/>
          </a:xfrm>
          <a:prstGeom prst="rect">
            <a:avLst/>
          </a:prstGeom>
          <a:solidFill>
            <a:schemeClr val="bg1"/>
          </a:solidFill>
          <a:ln w="38100">
            <a:solidFill>
              <a:srgbClr val="458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950762" y="3819525"/>
            <a:ext cx="5755338" cy="635000"/>
          </a:xfrm>
          <a:prstGeom prst="rect">
            <a:avLst/>
          </a:prstGeom>
          <a:solidFill>
            <a:schemeClr val="bg1"/>
          </a:solidFill>
          <a:ln w="38100">
            <a:solidFill>
              <a:srgbClr val="458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4950762" y="3190875"/>
            <a:ext cx="5755338" cy="635000"/>
          </a:xfrm>
          <a:prstGeom prst="rect">
            <a:avLst/>
          </a:prstGeom>
          <a:solidFill>
            <a:schemeClr val="bg1"/>
          </a:solidFill>
          <a:ln w="38100">
            <a:solidFill>
              <a:srgbClr val="458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4950762" y="5076825"/>
            <a:ext cx="5755338" cy="635000"/>
          </a:xfrm>
          <a:prstGeom prst="rect">
            <a:avLst/>
          </a:prstGeom>
          <a:solidFill>
            <a:schemeClr val="bg1"/>
          </a:solidFill>
          <a:ln w="38100">
            <a:solidFill>
              <a:srgbClr val="458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4950762" y="4448175"/>
            <a:ext cx="5755338" cy="635000"/>
          </a:xfrm>
          <a:prstGeom prst="rect">
            <a:avLst/>
          </a:prstGeom>
          <a:solidFill>
            <a:schemeClr val="bg1"/>
          </a:solidFill>
          <a:ln w="38100">
            <a:solidFill>
              <a:srgbClr val="458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661290" y="2543175"/>
            <a:ext cx="3260897" cy="635000"/>
          </a:xfrm>
          <a:prstGeom prst="rect">
            <a:avLst/>
          </a:prstGeom>
          <a:solidFill>
            <a:srgbClr val="4585F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Frame Work</a:t>
            </a:r>
            <a:endParaRPr lang="ko-KR" altLang="en-US" sz="2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8633" y="273682"/>
            <a:ext cx="8751914" cy="1325563"/>
          </a:xfrm>
        </p:spPr>
        <p:txBody>
          <a:bodyPr>
            <a:normAutofit/>
          </a:bodyPr>
          <a:lstStyle/>
          <a:p>
            <a:r>
              <a:rPr lang="ko-KR" altLang="en-US" sz="60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 환경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02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661290" y="1933575"/>
            <a:ext cx="3260897" cy="635000"/>
          </a:xfrm>
          <a:prstGeom prst="rect">
            <a:avLst/>
          </a:prstGeom>
          <a:solidFill>
            <a:srgbClr val="4585F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언어</a:t>
            </a:r>
            <a:endParaRPr lang="ko-KR" altLang="en-US" sz="2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661290" y="3800475"/>
            <a:ext cx="3260897" cy="635000"/>
          </a:xfrm>
          <a:prstGeom prst="rect">
            <a:avLst/>
          </a:prstGeom>
          <a:solidFill>
            <a:srgbClr val="4585F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1661290" y="3181350"/>
            <a:ext cx="3260897" cy="635000"/>
          </a:xfrm>
          <a:prstGeom prst="rect">
            <a:avLst/>
          </a:prstGeom>
          <a:solidFill>
            <a:srgbClr val="4585F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IDE</a:t>
            </a:r>
            <a:endParaRPr lang="ko-KR" altLang="en-US" sz="2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661290" y="5076825"/>
            <a:ext cx="3260897" cy="635000"/>
          </a:xfrm>
          <a:prstGeom prst="rect">
            <a:avLst/>
          </a:prstGeom>
          <a:solidFill>
            <a:srgbClr val="4585F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Server &amp; </a:t>
            </a:r>
            <a:r>
              <a:rPr lang="ko-KR" altLang="en-US" sz="2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기타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1661290" y="4438650"/>
            <a:ext cx="3260897" cy="635000"/>
          </a:xfrm>
          <a:prstGeom prst="rect">
            <a:avLst/>
          </a:prstGeom>
          <a:solidFill>
            <a:srgbClr val="4585F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DB &amp; </a:t>
            </a:r>
            <a:r>
              <a:rPr lang="ko-KR" altLang="en-US" sz="20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형성관리</a:t>
            </a:r>
            <a:endParaRPr lang="ko-KR" altLang="en-US" sz="2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4950762" y="5715000"/>
            <a:ext cx="5755338" cy="635000"/>
          </a:xfrm>
          <a:prstGeom prst="rect">
            <a:avLst/>
          </a:prstGeom>
          <a:solidFill>
            <a:schemeClr val="bg1"/>
          </a:solidFill>
          <a:ln w="38100">
            <a:solidFill>
              <a:srgbClr val="458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661290" y="5715000"/>
            <a:ext cx="3260897" cy="635000"/>
          </a:xfrm>
          <a:prstGeom prst="rect">
            <a:avLst/>
          </a:prstGeom>
          <a:solidFill>
            <a:srgbClr val="4585F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API</a:t>
            </a:r>
            <a:endParaRPr lang="ko-KR" altLang="en-US" sz="20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079" y="2036009"/>
            <a:ext cx="392235" cy="446996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567" y="2671009"/>
            <a:ext cx="617216" cy="462316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1568" y="3299659"/>
            <a:ext cx="1766432" cy="403452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74" b="32917"/>
          <a:stretch/>
        </p:blipFill>
        <p:spPr>
          <a:xfrm>
            <a:off x="7127151" y="3243107"/>
            <a:ext cx="1568031" cy="534837"/>
          </a:xfrm>
          <a:prstGeom prst="rect">
            <a:avLst/>
          </a:prstGeom>
        </p:spPr>
      </p:pic>
      <p:pic>
        <p:nvPicPr>
          <p:cNvPr id="33" name="Picture 10" descr="IntelliJ IDEA - 위키백과, 우리 모두의 백과사전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7587" y="3286861"/>
            <a:ext cx="432322" cy="432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Object 44"/>
          <p:cNvPicPr>
            <a:picLocks noChangeAspect="1"/>
          </p:cNvPicPr>
          <p:nvPr/>
        </p:nvPicPr>
        <p:blipFill rotWithShape="1">
          <a:blip r:embed="rId7" cstate="print"/>
          <a:srcRect r="17893" b="11066"/>
          <a:stretch/>
        </p:blipFill>
        <p:spPr>
          <a:xfrm>
            <a:off x="5091567" y="3939797"/>
            <a:ext cx="2295924" cy="399119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3" t="24837" r="11522" b="23070"/>
          <a:stretch/>
        </p:blipFill>
        <p:spPr>
          <a:xfrm>
            <a:off x="7528296" y="3922471"/>
            <a:ext cx="950686" cy="419624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130" y="4555090"/>
            <a:ext cx="1106640" cy="439181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09" t="16667" r="30379" b="19048"/>
          <a:stretch/>
        </p:blipFill>
        <p:spPr>
          <a:xfrm>
            <a:off x="6355413" y="4486190"/>
            <a:ext cx="585714" cy="544323"/>
          </a:xfrm>
          <a:prstGeom prst="rect">
            <a:avLst/>
          </a:prstGeom>
        </p:spPr>
      </p:pic>
      <p:pic>
        <p:nvPicPr>
          <p:cNvPr id="38" name="그림 3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5883" y="4561256"/>
            <a:ext cx="912836" cy="377417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187" y="4521045"/>
            <a:ext cx="855157" cy="474457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15" b="11718"/>
          <a:stretch/>
        </p:blipFill>
        <p:spPr>
          <a:xfrm>
            <a:off x="5471314" y="5227782"/>
            <a:ext cx="1135902" cy="406400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451" y="5131979"/>
            <a:ext cx="552980" cy="533835"/>
          </a:xfrm>
          <a:prstGeom prst="rect">
            <a:avLst/>
          </a:prstGeom>
        </p:spPr>
      </p:pic>
      <p:pic>
        <p:nvPicPr>
          <p:cNvPr id="42" name="Picture 8" descr="commerce-api-naver (커머스API관리자) · GitHub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078" y="5767933"/>
            <a:ext cx="545899" cy="545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그림 4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83961" y="5861962"/>
            <a:ext cx="1301454" cy="357839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282352" y="5818087"/>
            <a:ext cx="394997" cy="43029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943150" y="2631437"/>
            <a:ext cx="1234392" cy="51462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221428" y="4502816"/>
            <a:ext cx="573939" cy="523759"/>
          </a:xfrm>
          <a:prstGeom prst="rect">
            <a:avLst/>
          </a:prstGeom>
        </p:spPr>
      </p:pic>
      <p:pic>
        <p:nvPicPr>
          <p:cNvPr id="1030" name="Picture 6" descr="TensorFlow.js 소개 및 Python 모델 변환"/>
          <p:cNvPicPr>
            <a:picLocks noChangeAspect="1" noChangeArrowheads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20" b="8104"/>
          <a:stretch/>
        </p:blipFill>
        <p:spPr bwMode="auto">
          <a:xfrm>
            <a:off x="7819195" y="5759197"/>
            <a:ext cx="1157042" cy="54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2648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-31722" y="-7143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431655765" y="1431655766"/>
            <a:ext cx="1431655765" cy="1431655765"/>
            <a:chOff x="1431655765" y="1431655765"/>
            <a:chExt cx="1431655765" cy="1431655765"/>
          </a:xfrm>
        </p:grpSpPr>
      </p:grpSp>
      <p:sp>
        <p:nvSpPr>
          <p:cNvPr id="14" name="TextBox 14"/>
          <p:cNvSpPr txBox="1"/>
          <p:nvPr/>
        </p:nvSpPr>
        <p:spPr>
          <a:xfrm>
            <a:off x="484866" y="255812"/>
            <a:ext cx="1202267" cy="18626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9519"/>
              </a:lnSpc>
            </a:pPr>
            <a:r>
              <a:rPr lang="en-US" altLang="ko-KR" sz="1100" b="1" spc="3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Project 3</a:t>
            </a:r>
            <a:r>
              <a:rPr lang="ko-KR" altLang="en-US" sz="1100" b="1" spc="30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</a:t>
            </a:r>
            <a:endParaRPr lang="en-US" sz="1067" spc="2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1431655765" y="1431655766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21" name="Group 21"/>
          <p:cNvGrpSpPr/>
          <p:nvPr/>
        </p:nvGrpSpPr>
        <p:grpSpPr>
          <a:xfrm>
            <a:off x="1431655765" y="1431655766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26" name="Group 26"/>
          <p:cNvGrpSpPr/>
          <p:nvPr/>
        </p:nvGrpSpPr>
        <p:grpSpPr>
          <a:xfrm>
            <a:off x="1431655765" y="1431655766"/>
            <a:ext cx="1431655765" cy="1431655765"/>
            <a:chOff x="1431655765" y="1431655765"/>
            <a:chExt cx="1431655765" cy="1431655765"/>
          </a:xfrm>
        </p:grpSpPr>
      </p:grpSp>
      <p:grpSp>
        <p:nvGrpSpPr>
          <p:cNvPr id="31" name="Group 31"/>
          <p:cNvGrpSpPr/>
          <p:nvPr/>
        </p:nvGrpSpPr>
        <p:grpSpPr>
          <a:xfrm>
            <a:off x="1431655765" y="1431655766"/>
            <a:ext cx="1431655765" cy="1431655765"/>
            <a:chOff x="1431655765" y="1431655765"/>
            <a:chExt cx="1431655765" cy="1431655765"/>
          </a:xfrm>
        </p:grpSpPr>
      </p:grpSp>
      <p:pic>
        <p:nvPicPr>
          <p:cNvPr id="23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61490" y="-1053425"/>
            <a:ext cx="1365504" cy="56347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64279" y="1420850"/>
            <a:ext cx="4959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프로젝트 과정</a:t>
            </a:r>
            <a:endParaRPr lang="ko-KR" altLang="en-US" sz="48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6064278" y="2411558"/>
            <a:ext cx="4959928" cy="0"/>
          </a:xfrm>
          <a:prstGeom prst="line">
            <a:avLst/>
          </a:prstGeom>
          <a:ln>
            <a:solidFill>
              <a:srgbClr val="4585FB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200661" y="2422639"/>
            <a:ext cx="1988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1" dirty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Project Process</a:t>
            </a:r>
            <a:endParaRPr lang="ko-KR" altLang="en-US" i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직각 삼각형 5"/>
          <p:cNvSpPr/>
          <p:nvPr/>
        </p:nvSpPr>
        <p:spPr>
          <a:xfrm>
            <a:off x="3084" y="-7143"/>
            <a:ext cx="8226515" cy="6865143"/>
          </a:xfrm>
          <a:prstGeom prst="rtTriangl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5" name="TextBox 14"/>
          <p:cNvSpPr txBox="1"/>
          <p:nvPr/>
        </p:nvSpPr>
        <p:spPr>
          <a:xfrm>
            <a:off x="10531226" y="255811"/>
            <a:ext cx="1202267" cy="18626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9519"/>
              </a:lnSpc>
            </a:pPr>
            <a:r>
              <a:rPr lang="en-US" altLang="ko-KR" sz="1100" b="1" spc="3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Project 3</a:t>
            </a:r>
            <a:r>
              <a:rPr lang="ko-KR" altLang="en-US" sz="1100" b="1" spc="3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</a:t>
            </a:r>
            <a:endParaRPr lang="en-US" sz="1067" spc="2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146699" y="4364832"/>
            <a:ext cx="27241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간트차트</a:t>
            </a:r>
            <a:r>
              <a:rPr lang="en-US" altLang="ko-KR" sz="1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600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일정관리표</a:t>
            </a:r>
            <a:r>
              <a:rPr lang="en-US" altLang="ko-KR" sz="1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en-US" altLang="ko-KR" dirty="0" smtClean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요구사항 명세서</a:t>
            </a:r>
            <a:endParaRPr lang="en-US" altLang="ko-KR" dirty="0" smtClean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시퀀스다이어그램</a:t>
            </a:r>
            <a:endParaRPr lang="en-US" altLang="ko-KR" dirty="0" smtClean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유즈케이스</a:t>
            </a:r>
            <a:endParaRPr lang="en-US" altLang="ko-KR" dirty="0" smtClean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EXERD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메뉴구조도</a:t>
            </a:r>
            <a:endParaRPr lang="en-US" altLang="ko-KR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기능 설명</a:t>
            </a:r>
            <a:r>
              <a:rPr lang="en-US" altLang="ko-KR" sz="1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주요기능설명</a:t>
            </a:r>
            <a:r>
              <a:rPr lang="en-US" altLang="ko-KR" sz="1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85478" y="773408"/>
            <a:ext cx="767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i="1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Part 2</a:t>
            </a:r>
            <a:endParaRPr lang="ko-KR" altLang="en-US" sz="1400" i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888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68633" y="464182"/>
            <a:ext cx="8751914" cy="9929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 err="1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화면정의서</a:t>
            </a:r>
            <a:endParaRPr lang="ko-KR" altLang="en-US" sz="6000" b="1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703" y="349135"/>
            <a:ext cx="16126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585F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03</a:t>
            </a:r>
            <a:endParaRPr lang="ko-KR" altLang="en-US" sz="6600" dirty="0">
              <a:solidFill>
                <a:srgbClr val="4585F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225" y="1905000"/>
            <a:ext cx="8286750" cy="48672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r="2860"/>
          <a:stretch/>
        </p:blipFill>
        <p:spPr>
          <a:xfrm>
            <a:off x="276225" y="2146599"/>
            <a:ext cx="4979522" cy="3986346"/>
          </a:xfrm>
          <a:prstGeom prst="rect">
            <a:avLst/>
          </a:prstGeo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E672C9C-2796-4CD4-B138-FB14ECB9E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4314306"/>
              </p:ext>
            </p:extLst>
          </p:nvPr>
        </p:nvGraphicFramePr>
        <p:xfrm>
          <a:off x="8562975" y="1905000"/>
          <a:ext cx="3384376" cy="20236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56">
                  <a:extLst>
                    <a:ext uri="{9D8B030D-6E8A-4147-A177-3AD203B41FA5}">
                      <a16:colId xmlns:a16="http://schemas.microsoft.com/office/drawing/2014/main" val="74772085"/>
                    </a:ext>
                  </a:extLst>
                </a:gridCol>
                <a:gridCol w="2981120">
                  <a:extLst>
                    <a:ext uri="{9D8B030D-6E8A-4147-A177-3AD203B41FA5}">
                      <a16:colId xmlns:a16="http://schemas.microsoft.com/office/drawing/2014/main" val="2572474025"/>
                    </a:ext>
                  </a:extLst>
                </a:gridCol>
              </a:tblGrid>
              <a:tr h="2588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4E5263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Summery.</a:t>
                      </a:r>
                      <a:endParaRPr lang="en" altLang="ko-KR" sz="900" b="1" dirty="0">
                        <a:solidFill>
                          <a:srgbClr val="4E5263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900" b="1" dirty="0">
                        <a:solidFill>
                          <a:srgbClr val="4E5263"/>
                        </a:solidFill>
                        <a:latin typeface="SF Pro Text" pitchFamily="2" charset="0"/>
                        <a:ea typeface="SF Pro Text" pitchFamily="2" charset="0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880267"/>
                  </a:ext>
                </a:extLst>
              </a:tr>
              <a:tr h="786307">
                <a:tc gridSpan="2">
                  <a:txBody>
                    <a:bodyPr/>
                    <a:lstStyle/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메인 페이지 진입 전 사용자 유형을 선택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일반회원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대국민 영역 이용</a:t>
                      </a:r>
                      <a:r>
                        <a:rPr lang="en-US" altLang="ko-KR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가능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err="1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연계회원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대국민 </a:t>
                      </a:r>
                      <a:r>
                        <a:rPr lang="ko-KR" altLang="en-US" sz="850" b="0" baseline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영역 이용 가능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관리자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모든 영역 이용가능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,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홈페이지 관리</a:t>
                      </a:r>
                      <a:endParaRPr lang="en-US" altLang="ko-KR" sz="850" b="0" dirty="0" smtClean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  <a:p>
                      <a:pPr marL="108000" marR="0" lvl="0" indent="-10800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(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비회원</a:t>
                      </a:r>
                      <a:r>
                        <a:rPr lang="en-US" altLang="ko-KR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) </a:t>
                      </a:r>
                      <a:r>
                        <a:rPr lang="ko-KR" altLang="en-US" sz="850" b="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  <a:sym typeface="맑은 고딕"/>
                        </a:rPr>
                        <a:t>대국민 영역 중 조회 기능만 가능</a:t>
                      </a:r>
                      <a:endParaRPr lang="en-US" altLang="ko-KR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  <a:sym typeface="맑은 고딕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083066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</a:t>
                      </a:r>
                      <a:endParaRPr lang="ko-KR" altLang="en-US" sz="850" b="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사용자 유형 클릭 시 로그인 페이지로 이동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6699591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20000"/>
                        </a:lnSpc>
                      </a:pPr>
                      <a:r>
                        <a:rPr lang="ko-KR" altLang="en-US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비회원으로 메인 페이지 이동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2133637"/>
                  </a:ext>
                </a:extLst>
              </a:tr>
              <a:tr h="2415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en-US" altLang="ko-KR" sz="85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3</a:t>
                      </a:r>
                      <a:endParaRPr lang="ko-KR" altLang="en-US" sz="85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관리자 버전</a:t>
                      </a:r>
                      <a:r>
                        <a:rPr kumimoji="1" lang="en-US" altLang="ko-KR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 </a:t>
                      </a:r>
                      <a:r>
                        <a:rPr kumimoji="1" lang="ko-KR" altLang="en-US" sz="850" dirty="0" smtClean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로그인 화면</a:t>
                      </a:r>
                      <a:endParaRPr kumimoji="1" lang="ko-KR" altLang="en-US" sz="85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783758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71600" y="1638300"/>
            <a:ext cx="28860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랜딩 페이지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439525" y="1638300"/>
            <a:ext cx="5078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sz="105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879" y="2857742"/>
            <a:ext cx="3302096" cy="2564061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885825" y="5040802"/>
            <a:ext cx="2781300" cy="1236173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순서도: 연결자 1"/>
          <p:cNvSpPr/>
          <p:nvPr/>
        </p:nvSpPr>
        <p:spPr>
          <a:xfrm>
            <a:off x="692759" y="4846578"/>
            <a:ext cx="381000" cy="38844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순서도: 연결자 13"/>
          <p:cNvSpPr/>
          <p:nvPr/>
        </p:nvSpPr>
        <p:spPr>
          <a:xfrm>
            <a:off x="4419600" y="5040801"/>
            <a:ext cx="381000" cy="38844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5465296" y="2903599"/>
            <a:ext cx="2916703" cy="2518204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6" name="순서도: 연결자 15"/>
          <p:cNvSpPr/>
          <p:nvPr/>
        </p:nvSpPr>
        <p:spPr>
          <a:xfrm>
            <a:off x="5362575" y="2814218"/>
            <a:ext cx="381000" cy="388447"/>
          </a:xfrm>
          <a:prstGeom prst="flowChartConnector">
            <a:avLst/>
          </a:prstGeom>
          <a:solidFill>
            <a:srgbClr val="FF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7981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2836</Words>
  <Application>Microsoft Office PowerPoint</Application>
  <PresentationFormat>와이드스크린</PresentationFormat>
  <Paragraphs>706</Paragraphs>
  <Slides>65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65</vt:i4>
      </vt:variant>
    </vt:vector>
  </HeadingPairs>
  <TitlesOfParts>
    <vt:vector size="70" baseType="lpstr">
      <vt:lpstr>맑은 고딕</vt:lpstr>
      <vt:lpstr>함초롬돋움</vt:lpstr>
      <vt:lpstr>Arial</vt:lpstr>
      <vt:lpstr>Wingdings</vt:lpstr>
      <vt:lpstr>Office 테마</vt:lpstr>
      <vt:lpstr>학교급식 통합 플랫폼</vt:lpstr>
      <vt:lpstr>PowerPoint 프레젠테이션</vt:lpstr>
      <vt:lpstr>PowerPoint 프레젠테이션</vt:lpstr>
      <vt:lpstr>PowerPoint 프레젠테이션</vt:lpstr>
      <vt:lpstr>프로젝트 개요(배경)</vt:lpstr>
      <vt:lpstr>프로젝트 개요(필요성 및 기대효과)</vt:lpstr>
      <vt:lpstr>개발 환경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간트차트(일정관리표)</vt:lpstr>
      <vt:lpstr>간트차트(일정관리표)</vt:lpstr>
      <vt:lpstr>요구사항 정의서</vt:lpstr>
      <vt:lpstr>요구사항 정의서</vt:lpstr>
      <vt:lpstr>정책정의서</vt:lpstr>
      <vt:lpstr>유즈케이스(비회원)</vt:lpstr>
      <vt:lpstr>유즈케이스(유저-일반&amp;연계)</vt:lpstr>
      <vt:lpstr>유즈케이스(관리자-게시판 관리)</vt:lpstr>
      <vt:lpstr>유즈케이스(관리자-마이페이지)</vt:lpstr>
      <vt:lpstr>시퀀스다이어그램(Member_로그인)</vt:lpstr>
      <vt:lpstr>시퀀스다이어그램(Member_회원가입)</vt:lpstr>
      <vt:lpstr>시퀀스다이어그램(Member_계정찾기)</vt:lpstr>
      <vt:lpstr>시퀀스다이어그램(AdminNoitce)</vt:lpstr>
      <vt:lpstr>시퀀스다이어그램(Chat)</vt:lpstr>
      <vt:lpstr>시퀀스다이어그램(EduMaterialSharing)</vt:lpstr>
      <vt:lpstr>시퀀스다이어그램(ImageManage)</vt:lpstr>
      <vt:lpstr>시퀀스다이어그램(IngredientInfo)</vt:lpstr>
      <vt:lpstr>시퀀스다이어그램(CounselHistory)</vt:lpstr>
      <vt:lpstr>시퀀스다이어그램(MealCounsel)</vt:lpstr>
      <vt:lpstr>EXERD</vt:lpstr>
      <vt:lpstr>메뉴구조도(사이트맵)</vt:lpstr>
      <vt:lpstr>적용 기능(Context 1)</vt:lpstr>
      <vt:lpstr>적용 기능(Context 2)</vt:lpstr>
      <vt:lpstr>적용 기능(스프링 시큐리티/JWT)</vt:lpstr>
      <vt:lpstr>적용 기능(카카오 API 1/2)</vt:lpstr>
      <vt:lpstr>적용 기능(카카오 API 2/2)</vt:lpstr>
      <vt:lpstr>적용 기능(채팅 1/2)</vt:lpstr>
      <vt:lpstr>적용 기능(채팅 2/2)</vt:lpstr>
      <vt:lpstr>적용 기능(크롤링 1/2)</vt:lpstr>
      <vt:lpstr>적용 기능(크롤링 2/2)</vt:lpstr>
      <vt:lpstr>적용 기능(AI 분석 1/2)</vt:lpstr>
      <vt:lpstr>적용 기능(AI 분석 2/2)</vt:lpstr>
      <vt:lpstr>적용 기능(통계 1/2)</vt:lpstr>
      <vt:lpstr>적용 기능(통계 2/2)</vt:lpstr>
      <vt:lpstr>적용 기능(서식 파일 업로드 1/2)</vt:lpstr>
      <vt:lpstr>적용 기능(서식 파일 업로드 2/2)</vt:lpstr>
      <vt:lpstr>적용 기능(반응형 검색창 1/2)</vt:lpstr>
      <vt:lpstr>적용 기능(반응형 검색창 2/2)</vt:lpstr>
      <vt:lpstr>프로젝트 시연</vt:lpstr>
      <vt:lpstr>PowerPoint 프레젠테이션</vt:lpstr>
      <vt:lpstr>Q&amp;A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BIG119</dc:creator>
  <cp:lastModifiedBy>BIG115</cp:lastModifiedBy>
  <cp:revision>241</cp:revision>
  <dcterms:created xsi:type="dcterms:W3CDTF">2024-12-24T07:01:32Z</dcterms:created>
  <dcterms:modified xsi:type="dcterms:W3CDTF">2025-01-03T07:19:38Z</dcterms:modified>
  <cp:version>1000.0000.01</cp:version>
</cp:coreProperties>
</file>

<file path=docProps/thumbnail.jpeg>
</file>